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4" r:id="rId2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84" y="-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C1BD3-9776-4AC8-ACF5-64C5F8B67D1C}" type="datetimeFigureOut">
              <a:rPr lang="it-IT" smtClean="0"/>
              <a:pPr/>
              <a:t>28/04/2016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CE2C7-1850-41A6-8636-75524F3FB60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45F6B-2418-41E9-AD8B-82C3BB692B51}" type="datetime1">
              <a:rPr lang="it-IT" smtClean="0"/>
              <a:pPr/>
              <a:t>28/04/2016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791D81C-550A-41BD-B2BD-6AE4D40E738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66746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55E1-9D7E-4A88-91FF-40E41E11F7F2}" type="datetime1">
              <a:rPr lang="it-IT" smtClean="0"/>
              <a:pPr/>
              <a:t>28/04/2016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91D81C-550A-41BD-B2BD-6AE4D40E738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526327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901F1-369F-463C-903E-A72112C71947}" type="datetime1">
              <a:rPr lang="it-IT" smtClean="0"/>
              <a:pPr/>
              <a:t>28/04/2016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91D81C-550A-41BD-B2BD-6AE4D40E738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802510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A4A1-41CC-4811-AB2D-10871525319F}" type="datetime1">
              <a:rPr lang="it-IT" smtClean="0"/>
              <a:pPr/>
              <a:t>28/04/2016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91D81C-550A-41BD-B2BD-6AE4D40E738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40272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31C72-19DB-4EA2-8649-D5B33922AB9B}" type="datetime1">
              <a:rPr lang="it-IT" smtClean="0"/>
              <a:pPr/>
              <a:t>28/04/2016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91D81C-550A-41BD-B2BD-6AE4D40E738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401322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5A7F-89BB-4B9E-B77C-AF0F8366C3D9}" type="datetime1">
              <a:rPr lang="it-IT" smtClean="0"/>
              <a:pPr/>
              <a:t>28/04/2016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91D81C-550A-41BD-B2BD-6AE4D40E738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5337011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9246-9E14-49D9-9203-89B4412A5682}" type="datetime1">
              <a:rPr lang="it-IT" smtClean="0"/>
              <a:pPr/>
              <a:t>28/04/2016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417663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EA75-777F-4820-9C63-1C115B93508A}" type="datetime1">
              <a:rPr lang="it-IT" smtClean="0"/>
              <a:pPr/>
              <a:t>28/04/2016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64371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367F-C572-4ABF-BDD1-7F6CFCACF87D}" type="datetime1">
              <a:rPr lang="it-IT" smtClean="0"/>
              <a:pPr/>
              <a:t>28/04/2016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42938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5440-56CE-48B3-869D-0C155D8C862E}" type="datetime1">
              <a:rPr lang="it-IT" smtClean="0"/>
              <a:pPr/>
              <a:t>28/04/2016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91D81C-550A-41BD-B2BD-6AE4D40E738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162153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FB25-0A91-4808-84E6-5133A9021C65}" type="datetime1">
              <a:rPr lang="it-IT" smtClean="0"/>
              <a:pPr/>
              <a:t>28/04/2016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91D81C-550A-41BD-B2BD-6AE4D40E738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505505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5E854-48EE-4476-AD1E-0143A5C880F7}" type="datetime1">
              <a:rPr lang="it-IT" smtClean="0"/>
              <a:pPr/>
              <a:t>28/04/2016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91D81C-550A-41BD-B2BD-6AE4D40E738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68135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68D9-9CD7-4916-B653-0756383FA3F6}" type="datetime1">
              <a:rPr lang="it-IT" smtClean="0"/>
              <a:pPr/>
              <a:t>28/04/2016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938934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E74E-E979-432C-B1B7-A30DED2CE460}" type="datetime1">
              <a:rPr lang="it-IT" smtClean="0"/>
              <a:pPr/>
              <a:t>28/04/2016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37364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CC303-CA92-4616-9A98-F3369A70A69F}" type="datetime1">
              <a:rPr lang="it-IT" smtClean="0"/>
              <a:pPr/>
              <a:t>28/04/2016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4133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C049E-62E6-491D-8865-D7A9489F80DE}" type="datetime1">
              <a:rPr lang="it-IT" smtClean="0"/>
              <a:pPr/>
              <a:t>28/04/2016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91D81C-550A-41BD-B2BD-6AE4D40E738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474736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DFBA0-C64D-4745-A465-3199F09DE99E}" type="datetime1">
              <a:rPr lang="it-IT" smtClean="0"/>
              <a:pPr/>
              <a:t>28/04/2016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791D81C-550A-41BD-B2BD-6AE4D40E738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75493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876357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b="1" dirty="0" smtClean="0">
                <a:latin typeface="Comic Sans MS" panose="030F0702030302020204" pitchFamily="66" charset="0"/>
              </a:rPr>
              <a:t>Inquinamento atmosferico, </a:t>
            </a:r>
            <a:r>
              <a:rPr lang="it-IT" sz="4000" dirty="0" smtClean="0">
                <a:latin typeface="Comic Sans MS" panose="030F0702030302020204" pitchFamily="66" charset="0"/>
              </a:rPr>
              <a:t/>
            </a:r>
            <a:br>
              <a:rPr lang="it-IT" sz="4000" dirty="0" smtClean="0">
                <a:latin typeface="Comic Sans MS" panose="030F0702030302020204" pitchFamily="66" charset="0"/>
              </a:rPr>
            </a:br>
            <a:r>
              <a:rPr lang="it-IT" sz="4000" b="1" dirty="0" smtClean="0">
                <a:latin typeface="Comic Sans MS" panose="030F0702030302020204" pitchFamily="66" charset="0"/>
              </a:rPr>
              <a:t>monitoraggio, salute e programmazione</a:t>
            </a:r>
            <a:br>
              <a:rPr lang="it-IT" sz="4000" b="1" dirty="0" smtClean="0">
                <a:latin typeface="Comic Sans MS" panose="030F0702030302020204" pitchFamily="66" charset="0"/>
              </a:rPr>
            </a:br>
            <a:r>
              <a:rPr lang="it-IT" sz="4000" b="1" dirty="0" smtClean="0">
                <a:latin typeface="Comic Sans MS" panose="030F0702030302020204" pitchFamily="66" charset="0"/>
              </a:rPr>
              <a:t>nell’ottica di uno sviluppo sostenibile </a:t>
            </a:r>
            <a:br>
              <a:rPr lang="it-IT" sz="4000" b="1" dirty="0" smtClean="0">
                <a:latin typeface="Comic Sans MS" panose="030F0702030302020204" pitchFamily="66" charset="0"/>
              </a:rPr>
            </a:br>
            <a:r>
              <a:rPr lang="it-IT" sz="4000" b="1" dirty="0" smtClean="0">
                <a:latin typeface="Comic Sans MS" panose="030F0702030302020204" pitchFamily="66" charset="0"/>
              </a:rPr>
              <a:t/>
            </a:r>
            <a:br>
              <a:rPr lang="it-IT" sz="4000" b="1" dirty="0" smtClean="0">
                <a:latin typeface="Comic Sans MS" panose="030F0702030302020204" pitchFamily="66" charset="0"/>
              </a:rPr>
            </a:b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/>
              <a:t> </a:t>
            </a:r>
            <a:r>
              <a:rPr lang="it-IT" sz="2000" b="1" dirty="0">
                <a:latin typeface="Comic Sans MS" panose="030F0702030302020204" pitchFamily="66" charset="0"/>
              </a:rPr>
              <a:t>CAMPOBASSO – 29 APRILE </a:t>
            </a:r>
            <a:r>
              <a:rPr lang="it-IT" sz="2000" b="1" dirty="0" smtClean="0">
                <a:latin typeface="Comic Sans MS" panose="030F0702030302020204" pitchFamily="66" charset="0"/>
              </a:rPr>
              <a:t>2016</a:t>
            </a:r>
            <a:br>
              <a:rPr lang="it-IT" sz="2000" b="1" dirty="0" smtClean="0">
                <a:latin typeface="Comic Sans MS" panose="030F0702030302020204" pitchFamily="66" charset="0"/>
              </a:rPr>
            </a:br>
            <a:r>
              <a:rPr lang="it-IT" sz="2000" b="1" dirty="0" smtClean="0">
                <a:latin typeface="Comic Sans MS" panose="030F0702030302020204" pitchFamily="66" charset="0"/>
              </a:rPr>
              <a:t>ARPA Molise</a:t>
            </a:r>
            <a:br>
              <a:rPr lang="it-IT" sz="2000" b="1" dirty="0" smtClean="0">
                <a:latin typeface="Comic Sans MS" panose="030F0702030302020204" pitchFamily="66" charset="0"/>
              </a:rPr>
            </a:br>
            <a:r>
              <a:rPr lang="it-IT" sz="2000" b="1" dirty="0" err="1" smtClean="0">
                <a:latin typeface="Comic Sans MS" panose="030F0702030302020204" pitchFamily="66" charset="0"/>
              </a:rPr>
              <a:t>C.da</a:t>
            </a:r>
            <a:r>
              <a:rPr lang="it-IT" sz="2000" b="1" dirty="0" smtClean="0">
                <a:latin typeface="Comic Sans MS" panose="030F0702030302020204" pitchFamily="66" charset="0"/>
              </a:rPr>
              <a:t> Selva Piana</a:t>
            </a:r>
            <a:endParaRPr lang="it-IT" sz="2000" dirty="0">
              <a:latin typeface="Comic Sans MS" panose="030F0702030302020204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603863" y="5677989"/>
            <a:ext cx="9144000" cy="592183"/>
          </a:xfrm>
        </p:spPr>
        <p:txBody>
          <a:bodyPr>
            <a:normAutofit fontScale="92500" lnSpcReduction="20000"/>
          </a:bodyPr>
          <a:lstStyle/>
          <a:p>
            <a:endParaRPr lang="it-IT" sz="1600" dirty="0" smtClean="0"/>
          </a:p>
          <a:p>
            <a:pPr algn="r"/>
            <a:r>
              <a:rPr lang="it-IT" sz="1600" dirty="0" smtClean="0">
                <a:latin typeface="Comic Sans MS" panose="030F0702030302020204" pitchFamily="66" charset="0"/>
              </a:rPr>
              <a:t>dr. Remo Manoni  Direttore tecnico Scientifico </a:t>
            </a:r>
            <a:r>
              <a:rPr lang="it-IT" sz="1600" i="1" dirty="0" smtClean="0">
                <a:latin typeface="Comic Sans MS" panose="030F0702030302020204" pitchFamily="66" charset="0"/>
              </a:rPr>
              <a:t>ARPA Molise</a:t>
            </a:r>
            <a:endParaRPr lang="it-IT" sz="1600" dirty="0">
              <a:latin typeface="Comic Sans MS" panose="030F0702030302020204" pitchFamily="66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89750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0080" y="264277"/>
            <a:ext cx="8556171" cy="43854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it-IT" sz="3100" b="1" dirty="0" smtClean="0"/>
              <a:t>Linee di azione </a:t>
            </a:r>
            <a:r>
              <a:rPr lang="it-IT" sz="3200" dirty="0" smtClean="0">
                <a:latin typeface="Comic Sans MS" panose="030F0702030302020204" pitchFamily="66" charset="0"/>
              </a:rPr>
              <a:t>– 1)</a:t>
            </a:r>
            <a:r>
              <a:rPr lang="it-IT" sz="3200" i="1" dirty="0" smtClean="0">
                <a:latin typeface="Comic Sans MS" panose="030F0702030302020204" pitchFamily="66" charset="0"/>
              </a:rPr>
              <a:t>Città e trasporti</a:t>
            </a:r>
            <a:r>
              <a:rPr lang="it-IT" sz="3200" dirty="0" smtClean="0"/>
              <a:t>				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3000" y="1085850"/>
            <a:ext cx="9872871" cy="5010150"/>
          </a:xfrm>
        </p:spPr>
        <p:txBody>
          <a:bodyPr>
            <a:normAutofit fontScale="92500"/>
          </a:bodyPr>
          <a:lstStyle/>
          <a:p>
            <a:pPr marL="45720" indent="0" algn="just">
              <a:buNone/>
            </a:pPr>
            <a:r>
              <a:rPr lang="it-IT" sz="2400" b="1" i="1" dirty="0">
                <a:latin typeface="Comic Sans MS" panose="030F0702030302020204" pitchFamily="66" charset="0"/>
              </a:rPr>
              <a:t>Forme di mobilità sostenibile in alternativa all’uso del veicolo privato</a:t>
            </a:r>
          </a:p>
          <a:p>
            <a:pPr lvl="1" algn="just"/>
            <a:r>
              <a:rPr lang="it-IT" sz="2400" dirty="0" smtClean="0">
                <a:latin typeface="Comic Sans MS" panose="030F0702030302020204" pitchFamily="66" charset="0"/>
              </a:rPr>
              <a:t>Progressiva </a:t>
            </a:r>
            <a:r>
              <a:rPr lang="it-IT" sz="2400" dirty="0">
                <a:latin typeface="Comic Sans MS" panose="030F0702030302020204" pitchFamily="66" charset="0"/>
              </a:rPr>
              <a:t>estensione delle limitazioni della circolazione dei veicoli più inquinanti.</a:t>
            </a:r>
          </a:p>
          <a:p>
            <a:pPr lvl="1" algn="just"/>
            <a:r>
              <a:rPr lang="it-IT" sz="2400" dirty="0">
                <a:latin typeface="Comic Sans MS" panose="030F0702030302020204" pitchFamily="66" charset="0"/>
              </a:rPr>
              <a:t>Sostegno alla mobilità elettrica in ambito urbano.</a:t>
            </a:r>
          </a:p>
          <a:p>
            <a:pPr lvl="1" algn="just"/>
            <a:r>
              <a:rPr lang="it-IT" sz="2400" dirty="0">
                <a:latin typeface="Comic Sans MS" panose="030F0702030302020204" pitchFamily="66" charset="0"/>
              </a:rPr>
              <a:t>Incentivazioni a veicoli a metano e GPL</a:t>
            </a:r>
            <a:r>
              <a:rPr lang="it-IT" sz="2400" dirty="0" smtClean="0">
                <a:latin typeface="Comic Sans MS" panose="030F0702030302020204" pitchFamily="66" charset="0"/>
              </a:rPr>
              <a:t>.</a:t>
            </a:r>
          </a:p>
          <a:p>
            <a:pPr lvl="1" algn="just">
              <a:buNone/>
            </a:pPr>
            <a:endParaRPr lang="it-IT" sz="2400" dirty="0" smtClean="0">
              <a:latin typeface="Comic Sans MS" panose="030F0702030302020204" pitchFamily="66" charset="0"/>
            </a:endParaRPr>
          </a:p>
          <a:p>
            <a:pPr marL="45720" indent="0" algn="just">
              <a:buNone/>
            </a:pPr>
            <a:r>
              <a:rPr lang="it-IT" sz="2400" b="1" i="1" dirty="0">
                <a:latin typeface="Comic Sans MS" panose="030F0702030302020204" pitchFamily="66" charset="0"/>
              </a:rPr>
              <a:t>Promozione e ottimizzazione dell'utilizzo del trasporto pubblico locale</a:t>
            </a:r>
          </a:p>
          <a:p>
            <a:pPr lvl="1" algn="just"/>
            <a:r>
              <a:rPr lang="it-IT" sz="2400" dirty="0">
                <a:latin typeface="Comic Sans MS" panose="030F0702030302020204" pitchFamily="66" charset="0"/>
              </a:rPr>
              <a:t>Rinnovo parco autobus con sostituzione degli autobus più inquinanti con autobus a minor impatto ambientale.</a:t>
            </a:r>
          </a:p>
          <a:p>
            <a:pPr lvl="1" algn="just"/>
            <a:r>
              <a:rPr lang="it-IT" sz="2400" dirty="0" smtClean="0">
                <a:latin typeface="Comic Sans MS" panose="030F0702030302020204" pitchFamily="66" charset="0"/>
              </a:rPr>
              <a:t>Attivazione </a:t>
            </a:r>
            <a:r>
              <a:rPr lang="it-IT" sz="2400" dirty="0">
                <a:latin typeface="Comic Sans MS" panose="030F0702030302020204" pitchFamily="66" charset="0"/>
              </a:rPr>
              <a:t>di un sistema di tariffazione integrata della mobilità regionale (ferro, gomma, servizi di bike e car sharing, sosta, ricarica elettrica…).</a:t>
            </a:r>
          </a:p>
          <a:p>
            <a:pPr lvl="1" algn="just"/>
            <a:endParaRPr lang="it-IT" dirty="0"/>
          </a:p>
          <a:p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01211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41417" y="251920"/>
            <a:ext cx="8303623" cy="43854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it-IT" sz="3100" b="1" dirty="0" smtClean="0"/>
              <a:t>Linee di azione </a:t>
            </a:r>
            <a:r>
              <a:rPr lang="it-IT" sz="3200" dirty="0" smtClean="0">
                <a:latin typeface="Comic Sans MS" panose="030F0702030302020204" pitchFamily="66" charset="0"/>
              </a:rPr>
              <a:t>– 1)</a:t>
            </a:r>
            <a:r>
              <a:rPr lang="it-IT" sz="3200" i="1" dirty="0" smtClean="0">
                <a:latin typeface="Comic Sans MS" panose="030F0702030302020204" pitchFamily="66" charset="0"/>
              </a:rPr>
              <a:t>Città e trasporti</a:t>
            </a:r>
            <a:r>
              <a:rPr lang="it-IT" sz="3200" dirty="0" smtClean="0"/>
              <a:t>				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3000" y="1085850"/>
            <a:ext cx="9872871" cy="501015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endParaRPr lang="it-IT" sz="3200" b="1" i="1" dirty="0" smtClean="0">
              <a:latin typeface="Comic Sans MS" panose="030F0702030302020204" pitchFamily="66" charset="0"/>
            </a:endParaRPr>
          </a:p>
          <a:p>
            <a:pPr marL="45720" indent="0" algn="just">
              <a:buNone/>
            </a:pPr>
            <a:endParaRPr lang="it-IT" sz="3200" b="1" i="1" dirty="0">
              <a:latin typeface="Comic Sans MS" panose="030F0702030302020204" pitchFamily="66" charset="0"/>
            </a:endParaRPr>
          </a:p>
          <a:p>
            <a:pPr marL="45720" indent="0" algn="just">
              <a:buNone/>
            </a:pPr>
            <a:r>
              <a:rPr lang="it-IT" sz="3200" b="1" i="1" dirty="0" smtClean="0">
                <a:latin typeface="Comic Sans MS" panose="030F0702030302020204" pitchFamily="66" charset="0"/>
              </a:rPr>
              <a:t>Riqualificazione </a:t>
            </a:r>
            <a:r>
              <a:rPr lang="it-IT" sz="3200" b="1" i="1" dirty="0">
                <a:latin typeface="Comic Sans MS" panose="030F0702030302020204" pitchFamily="66" charset="0"/>
              </a:rPr>
              <a:t>energetica degli edifici</a:t>
            </a:r>
          </a:p>
          <a:p>
            <a:pPr marL="274320" lvl="1" indent="0" algn="just">
              <a:buNone/>
            </a:pPr>
            <a:r>
              <a:rPr lang="it-IT" sz="2800" dirty="0">
                <a:latin typeface="Comic Sans MS" panose="030F0702030302020204" pitchFamily="66" charset="0"/>
              </a:rPr>
              <a:t>In sinergia con il PEAR:</a:t>
            </a:r>
          </a:p>
          <a:p>
            <a:pPr lvl="1" algn="just"/>
            <a:r>
              <a:rPr lang="it-IT" sz="2800" dirty="0">
                <a:latin typeface="Comic Sans MS" panose="030F0702030302020204" pitchFamily="66" charset="0"/>
              </a:rPr>
              <a:t>riqualificazione energetica edifici pubblici.</a:t>
            </a:r>
          </a:p>
          <a:p>
            <a:pPr lvl="1" algn="just"/>
            <a:r>
              <a:rPr lang="it-IT" sz="2800" dirty="0">
                <a:latin typeface="Comic Sans MS" panose="030F0702030302020204" pitchFamily="66" charset="0"/>
              </a:rPr>
              <a:t>riqualificazione energetica degli edifici ad uso industriale</a:t>
            </a:r>
            <a:r>
              <a:rPr lang="it-IT" sz="2800" dirty="0" smtClean="0">
                <a:latin typeface="Comic Sans MS" panose="030F0702030302020204" pitchFamily="66" charset="0"/>
              </a:rPr>
              <a:t>.</a:t>
            </a:r>
          </a:p>
          <a:p>
            <a:pPr marL="274320" lvl="1" indent="0" algn="just">
              <a:buNone/>
            </a:pPr>
            <a:endParaRPr lang="it-IT" dirty="0"/>
          </a:p>
          <a:p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594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9167" y="251920"/>
            <a:ext cx="8355874" cy="43854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it-IT" sz="3100" b="1" dirty="0" smtClean="0"/>
              <a:t>Linee di azione  </a:t>
            </a:r>
            <a:r>
              <a:rPr lang="it-IT" sz="3200" dirty="0" smtClean="0">
                <a:latin typeface="Comic Sans MS" panose="030F0702030302020204" pitchFamily="66" charset="0"/>
              </a:rPr>
              <a:t>1) </a:t>
            </a:r>
            <a:r>
              <a:rPr lang="it-IT" sz="3200" i="1" dirty="0" smtClean="0">
                <a:latin typeface="Comic Sans MS" panose="030F0702030302020204" pitchFamily="66" charset="0"/>
              </a:rPr>
              <a:t>Città e trasporti</a:t>
            </a:r>
            <a:r>
              <a:rPr lang="it-IT" sz="3200" dirty="0" smtClean="0"/>
              <a:t>				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3000" y="1085850"/>
            <a:ext cx="9872871" cy="501015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endParaRPr lang="it-IT" sz="2800" b="1" i="1" dirty="0" smtClean="0">
              <a:latin typeface="Comic Sans MS" panose="030F0702030302020204" pitchFamily="66" charset="0"/>
            </a:endParaRPr>
          </a:p>
          <a:p>
            <a:pPr marL="45720" indent="0" algn="just">
              <a:buNone/>
            </a:pPr>
            <a:endParaRPr lang="it-IT" b="1" i="1" dirty="0">
              <a:latin typeface="Comic Sans MS" panose="030F0702030302020204" pitchFamily="66" charset="0"/>
            </a:endParaRPr>
          </a:p>
          <a:p>
            <a:pPr marL="45720" indent="0" algn="just">
              <a:buNone/>
            </a:pPr>
            <a:r>
              <a:rPr lang="it-IT" sz="2800" b="1" i="1" dirty="0" smtClean="0">
                <a:latin typeface="Comic Sans MS" panose="030F0702030302020204" pitchFamily="66" charset="0"/>
              </a:rPr>
              <a:t>Limitazione </a:t>
            </a:r>
            <a:r>
              <a:rPr lang="it-IT" sz="2800" b="1" i="1" dirty="0">
                <a:latin typeface="Comic Sans MS" panose="030F0702030302020204" pitchFamily="66" charset="0"/>
              </a:rPr>
              <a:t>della circolazione privata in area urbana</a:t>
            </a:r>
          </a:p>
          <a:p>
            <a:pPr lvl="1" algn="just"/>
            <a:r>
              <a:rPr lang="it-IT" sz="2400" dirty="0">
                <a:latin typeface="Comic Sans MS" panose="030F0702030302020204" pitchFamily="66" charset="0"/>
              </a:rPr>
              <a:t>Limitazione della circolazione in area urbana per le categorie veicolari più </a:t>
            </a:r>
            <a:r>
              <a:rPr lang="it-IT" sz="2400" dirty="0" smtClean="0">
                <a:latin typeface="Comic Sans MS" panose="030F0702030302020204" pitchFamily="66" charset="0"/>
              </a:rPr>
              <a:t>inquinanti</a:t>
            </a:r>
            <a:endParaRPr lang="it-IT" sz="2400" dirty="0">
              <a:latin typeface="Comic Sans MS" panose="030F0702030302020204" pitchFamily="66" charset="0"/>
            </a:endParaRPr>
          </a:p>
          <a:p>
            <a:pPr lvl="1" algn="just"/>
            <a:r>
              <a:rPr lang="it-IT" sz="2400" dirty="0">
                <a:latin typeface="Comic Sans MS" panose="030F0702030302020204" pitchFamily="66" charset="0"/>
              </a:rPr>
              <a:t>Agevolazioni accesso ZTL e parcheggi gratuiti per veicoli </a:t>
            </a:r>
            <a:r>
              <a:rPr lang="it-IT" sz="2400" dirty="0" smtClean="0">
                <a:latin typeface="Comic Sans MS" panose="030F0702030302020204" pitchFamily="66" charset="0"/>
              </a:rPr>
              <a:t>elettrici</a:t>
            </a:r>
            <a:endParaRPr lang="it-IT" sz="2400" dirty="0">
              <a:latin typeface="Comic Sans MS" panose="030F0702030302020204" pitchFamily="66" charset="0"/>
            </a:endParaRPr>
          </a:p>
          <a:p>
            <a:pPr lvl="1" algn="just"/>
            <a:r>
              <a:rPr lang="it-IT" sz="2400" dirty="0">
                <a:latin typeface="Comic Sans MS" panose="030F0702030302020204" pitchFamily="66" charset="0"/>
              </a:rPr>
              <a:t>Azioni per sopperire la domanda di mobilità privata con il trasporto pubblico (es. </a:t>
            </a:r>
            <a:r>
              <a:rPr lang="it-IT" sz="2400" dirty="0" smtClean="0">
                <a:latin typeface="Comic Sans MS" panose="030F0702030302020204" pitchFamily="66" charset="0"/>
              </a:rPr>
              <a:t>abbonamenti agevolati per categorie)</a:t>
            </a:r>
            <a:endParaRPr lang="it-IT" dirty="0">
              <a:latin typeface="Comic Sans MS" panose="030F0702030302020204" pitchFamily="66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39961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71749" y="251920"/>
            <a:ext cx="8373291" cy="43854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it-IT" sz="3100" b="1" dirty="0" smtClean="0"/>
              <a:t>Linee di azione   </a:t>
            </a:r>
            <a:r>
              <a:rPr lang="it-IT" sz="3200" dirty="0" smtClean="0">
                <a:latin typeface="Comic Sans MS" panose="030F0702030302020204" pitchFamily="66" charset="0"/>
              </a:rPr>
              <a:t>1)</a:t>
            </a:r>
            <a:r>
              <a:rPr lang="it-IT" sz="3200" i="1" dirty="0" smtClean="0">
                <a:latin typeface="Comic Sans MS" panose="030F0702030302020204" pitchFamily="66" charset="0"/>
              </a:rPr>
              <a:t>Città e trasporti</a:t>
            </a:r>
            <a:r>
              <a:rPr lang="it-IT" sz="3200" dirty="0" smtClean="0"/>
              <a:t>				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3000" y="1085850"/>
            <a:ext cx="9872871" cy="501015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endParaRPr lang="it-IT" sz="3200" b="1" i="1" dirty="0" smtClean="0">
              <a:latin typeface="Comic Sans MS" panose="030F0702030302020204" pitchFamily="66" charset="0"/>
            </a:endParaRPr>
          </a:p>
          <a:p>
            <a:pPr marL="45720" indent="0" algn="just">
              <a:buNone/>
            </a:pPr>
            <a:endParaRPr lang="it-IT" sz="3200" b="1" i="1" dirty="0">
              <a:latin typeface="Comic Sans MS" panose="030F0702030302020204" pitchFamily="66" charset="0"/>
            </a:endParaRPr>
          </a:p>
          <a:p>
            <a:pPr marL="45720" indent="0" algn="just">
              <a:buNone/>
            </a:pPr>
            <a:r>
              <a:rPr lang="it-IT" sz="3200" b="1" i="1" dirty="0" smtClean="0">
                <a:latin typeface="Comic Sans MS" panose="030F0702030302020204" pitchFamily="66" charset="0"/>
              </a:rPr>
              <a:t>Meccanismo </a:t>
            </a:r>
            <a:r>
              <a:rPr lang="it-IT" sz="3200" b="1" i="1" dirty="0">
                <a:latin typeface="Comic Sans MS" panose="030F0702030302020204" pitchFamily="66" charset="0"/>
              </a:rPr>
              <a:t>condiviso di attuazione di misure </a:t>
            </a:r>
            <a:r>
              <a:rPr lang="it-IT" sz="3200" b="1" i="1" dirty="0" smtClean="0">
                <a:latin typeface="Comic Sans MS" panose="030F0702030302020204" pitchFamily="66" charset="0"/>
              </a:rPr>
              <a:t>di emergenza </a:t>
            </a:r>
            <a:r>
              <a:rPr lang="it-IT" sz="3200" b="1" i="1" dirty="0">
                <a:latin typeface="Comic Sans MS" panose="030F0702030302020204" pitchFamily="66" charset="0"/>
              </a:rPr>
              <a:t>in caso di </a:t>
            </a:r>
            <a:r>
              <a:rPr lang="it-IT" sz="3200" b="1" i="1" dirty="0" smtClean="0">
                <a:latin typeface="Comic Sans MS" panose="030F0702030302020204" pitchFamily="66" charset="0"/>
              </a:rPr>
              <a:t>superamento prolungato dei </a:t>
            </a:r>
            <a:r>
              <a:rPr lang="it-IT" sz="3200" b="1" i="1" dirty="0">
                <a:latin typeface="Comic Sans MS" panose="030F0702030302020204" pitchFamily="66" charset="0"/>
              </a:rPr>
              <a:t>VL di qualità dell'aria</a:t>
            </a:r>
          </a:p>
          <a:p>
            <a:pPr lvl="1" algn="just"/>
            <a:r>
              <a:rPr lang="it-IT" sz="3000" dirty="0">
                <a:latin typeface="Comic Sans MS" panose="030F0702030302020204" pitchFamily="66" charset="0"/>
              </a:rPr>
              <a:t>Domenica </a:t>
            </a:r>
            <a:r>
              <a:rPr lang="it-IT" sz="3000" dirty="0" smtClean="0">
                <a:latin typeface="Comic Sans MS" panose="030F0702030302020204" pitchFamily="66" charset="0"/>
              </a:rPr>
              <a:t>ecologica</a:t>
            </a:r>
            <a:endParaRPr lang="it-IT" sz="3000" dirty="0">
              <a:latin typeface="Comic Sans MS" panose="030F0702030302020204" pitchFamily="66" charset="0"/>
            </a:endParaRPr>
          </a:p>
          <a:p>
            <a:pPr lvl="1" algn="just"/>
            <a:r>
              <a:rPr lang="it-IT" sz="3000" dirty="0">
                <a:latin typeface="Comic Sans MS" panose="030F0702030302020204" pitchFamily="66" charset="0"/>
              </a:rPr>
              <a:t>Abbassamento di </a:t>
            </a:r>
            <a:r>
              <a:rPr lang="it-IT" sz="3000" dirty="0" smtClean="0">
                <a:latin typeface="Comic Sans MS" panose="030F0702030302020204" pitchFamily="66" charset="0"/>
              </a:rPr>
              <a:t>almeno 1°C negli ambienti riscaldati</a:t>
            </a:r>
            <a:endParaRPr lang="it-IT" sz="3000" dirty="0">
              <a:latin typeface="Comic Sans MS" panose="030F0702030302020204" pitchFamily="66" charset="0"/>
            </a:endParaRPr>
          </a:p>
          <a:p>
            <a:pPr lvl="1" algn="just"/>
            <a:endParaRPr lang="it-IT" dirty="0"/>
          </a:p>
          <a:p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2373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15291" y="251920"/>
            <a:ext cx="8329749" cy="43854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it-IT" sz="3100" b="1" dirty="0" smtClean="0"/>
              <a:t>Linee di azione   </a:t>
            </a:r>
            <a:r>
              <a:rPr lang="it-IT" sz="3200" dirty="0" smtClean="0">
                <a:latin typeface="Comic Sans MS" panose="030F0702030302020204" pitchFamily="66" charset="0"/>
              </a:rPr>
              <a:t>1) </a:t>
            </a:r>
            <a:r>
              <a:rPr lang="it-IT" sz="3200" i="1" dirty="0" smtClean="0">
                <a:latin typeface="Comic Sans MS" panose="030F0702030302020204" pitchFamily="66" charset="0"/>
              </a:rPr>
              <a:t>Città e trasporti</a:t>
            </a:r>
            <a:r>
              <a:rPr lang="it-IT" sz="3200" dirty="0" smtClean="0"/>
              <a:t>				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3000" y="1085850"/>
            <a:ext cx="9872871" cy="501015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endParaRPr lang="it-IT" sz="3600" b="1" i="1" dirty="0" smtClean="0">
              <a:latin typeface="Comic Sans MS" panose="030F0702030302020204" pitchFamily="66" charset="0"/>
            </a:endParaRPr>
          </a:p>
          <a:p>
            <a:pPr marL="45720" indent="0" algn="just">
              <a:buNone/>
            </a:pPr>
            <a:endParaRPr lang="it-IT" sz="3600" b="1" i="1" dirty="0">
              <a:latin typeface="Comic Sans MS" panose="030F0702030302020204" pitchFamily="66" charset="0"/>
            </a:endParaRPr>
          </a:p>
          <a:p>
            <a:pPr marL="45720" indent="0" algn="just">
              <a:buNone/>
            </a:pPr>
            <a:r>
              <a:rPr lang="it-IT" sz="3600" b="1" i="1" dirty="0" smtClean="0">
                <a:latin typeface="Comic Sans MS" panose="030F0702030302020204" pitchFamily="66" charset="0"/>
              </a:rPr>
              <a:t>Opere </a:t>
            </a:r>
            <a:r>
              <a:rPr lang="it-IT" sz="3600" b="1" i="1" dirty="0">
                <a:latin typeface="Comic Sans MS" panose="030F0702030302020204" pitchFamily="66" charset="0"/>
              </a:rPr>
              <a:t>infrastrutturali</a:t>
            </a:r>
          </a:p>
          <a:p>
            <a:pPr lvl="1" algn="just"/>
            <a:r>
              <a:rPr lang="it-IT" sz="3200" dirty="0">
                <a:latin typeface="Comic Sans MS" panose="030F0702030302020204" pitchFamily="66" charset="0"/>
              </a:rPr>
              <a:t>Realizzazione della bretella per la deviazione del traffico dal centro della città di Venafro, per il flusso veicolare da e per </a:t>
            </a:r>
            <a:r>
              <a:rPr lang="it-IT" sz="3200" dirty="0" smtClean="0">
                <a:latin typeface="Comic Sans MS" panose="030F0702030302020204" pitchFamily="66" charset="0"/>
              </a:rPr>
              <a:t>Roma</a:t>
            </a:r>
            <a:endParaRPr lang="it-IT" sz="2400" dirty="0">
              <a:latin typeface="Comic Sans MS" panose="030F0702030302020204" pitchFamily="66" charset="0"/>
            </a:endParaRPr>
          </a:p>
          <a:p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6455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80135" y="326061"/>
            <a:ext cx="6805620" cy="43854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it-IT" sz="3100" b="1" dirty="0" smtClean="0"/>
              <a:t> Linee di azione  </a:t>
            </a:r>
            <a:r>
              <a:rPr lang="it-IT" sz="3200" dirty="0" smtClean="0">
                <a:latin typeface="Comic Sans MS" panose="030F0702030302020204" pitchFamily="66" charset="0"/>
              </a:rPr>
              <a:t>2)</a:t>
            </a:r>
            <a:r>
              <a:rPr lang="it-IT" sz="3200" i="1" dirty="0" smtClean="0">
                <a:latin typeface="Comic Sans MS" panose="030F0702030302020204" pitchFamily="66" charset="0"/>
              </a:rPr>
              <a:t>Energia</a:t>
            </a:r>
            <a:r>
              <a:rPr lang="it-IT" sz="3200" dirty="0" smtClean="0"/>
              <a:t>				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3000" y="1085850"/>
            <a:ext cx="9872871" cy="5010150"/>
          </a:xfrm>
        </p:spPr>
        <p:txBody>
          <a:bodyPr/>
          <a:lstStyle/>
          <a:p>
            <a:pPr marL="45720" indent="0" algn="just">
              <a:buNone/>
            </a:pPr>
            <a:endParaRPr lang="it-IT" sz="2800" b="1" i="1" dirty="0" smtClean="0">
              <a:latin typeface="Comic Sans MS" panose="030F0702030302020204" pitchFamily="66" charset="0"/>
            </a:endParaRPr>
          </a:p>
          <a:p>
            <a:pPr marL="45720" indent="0" algn="just">
              <a:buNone/>
            </a:pPr>
            <a:r>
              <a:rPr lang="it-IT" sz="2800" b="1" i="1" dirty="0" smtClean="0">
                <a:latin typeface="Comic Sans MS" panose="030F0702030302020204" pitchFamily="66" charset="0"/>
              </a:rPr>
              <a:t>Promozione </a:t>
            </a:r>
            <a:r>
              <a:rPr lang="it-IT" sz="2800" b="1" i="1" dirty="0">
                <a:latin typeface="Comic Sans MS" panose="030F0702030302020204" pitchFamily="66" charset="0"/>
              </a:rPr>
              <a:t>della produzione di energia termica da fonti di energia rinnovabile</a:t>
            </a:r>
          </a:p>
          <a:p>
            <a:pPr lvl="1" algn="just"/>
            <a:r>
              <a:rPr lang="it-IT" sz="2800" dirty="0">
                <a:latin typeface="Comic Sans MS" panose="030F0702030302020204" pitchFamily="66" charset="0"/>
              </a:rPr>
              <a:t>Solare termico (su superfici esistenti).</a:t>
            </a:r>
          </a:p>
          <a:p>
            <a:pPr lvl="1" algn="just"/>
            <a:r>
              <a:rPr lang="it-IT" sz="2800" dirty="0">
                <a:latin typeface="Comic Sans MS" panose="030F0702030302020204" pitchFamily="66" charset="0"/>
              </a:rPr>
              <a:t>Fotovoltaico (su superfici esistenti).</a:t>
            </a:r>
          </a:p>
          <a:p>
            <a:pPr lvl="1" algn="just"/>
            <a:r>
              <a:rPr lang="it-IT" sz="2800" dirty="0">
                <a:latin typeface="Comic Sans MS" panose="030F0702030302020204" pitchFamily="66" charset="0"/>
              </a:rPr>
              <a:t>Sistemi di cogenerazione </a:t>
            </a:r>
          </a:p>
          <a:p>
            <a:pPr lvl="1" algn="just"/>
            <a:r>
              <a:rPr lang="it-IT" sz="2800" dirty="0">
                <a:latin typeface="Comic Sans MS" panose="030F0702030302020204" pitchFamily="66" charset="0"/>
              </a:rPr>
              <a:t>Allacciamento degli edifici ad impianti di teleriscaldamento </a:t>
            </a:r>
          </a:p>
          <a:p>
            <a:pPr lvl="1" algn="just"/>
            <a:r>
              <a:rPr lang="it-IT" sz="2800" dirty="0">
                <a:latin typeface="Comic Sans MS" panose="030F0702030302020204" pitchFamily="66" charset="0"/>
              </a:rPr>
              <a:t>Impianti </a:t>
            </a:r>
            <a:r>
              <a:rPr lang="it-IT" sz="2800" dirty="0" smtClean="0">
                <a:latin typeface="Comic Sans MS" panose="030F0702030302020204" pitchFamily="66" charset="0"/>
              </a:rPr>
              <a:t>geotermici</a:t>
            </a:r>
            <a:endParaRPr lang="it-IT" sz="2800" dirty="0">
              <a:latin typeface="Comic Sans MS" panose="030F0702030302020204" pitchFamily="66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56539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91049" y="326060"/>
            <a:ext cx="7005917" cy="43854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it-IT" sz="3100" b="1" dirty="0" smtClean="0"/>
              <a:t>Linee di azione  </a:t>
            </a:r>
            <a:r>
              <a:rPr lang="it-IT" sz="3200" dirty="0" smtClean="0">
                <a:latin typeface="Comic Sans MS" panose="030F0702030302020204" pitchFamily="66" charset="0"/>
              </a:rPr>
              <a:t>2)</a:t>
            </a:r>
            <a:r>
              <a:rPr lang="it-IT" sz="3200" i="1" dirty="0" smtClean="0">
                <a:latin typeface="Comic Sans MS" panose="030F0702030302020204" pitchFamily="66" charset="0"/>
              </a:rPr>
              <a:t>Energia</a:t>
            </a:r>
            <a:r>
              <a:rPr lang="it-IT" sz="3200" dirty="0" smtClean="0"/>
              <a:t>				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3000" y="1085850"/>
            <a:ext cx="9872871" cy="501015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endParaRPr lang="it-IT" sz="2800" b="1" i="1" dirty="0" smtClean="0">
              <a:latin typeface="Comic Sans MS" panose="030F0702030302020204" pitchFamily="66" charset="0"/>
            </a:endParaRPr>
          </a:p>
          <a:p>
            <a:pPr marL="45720" indent="0" algn="just">
              <a:buNone/>
            </a:pPr>
            <a:r>
              <a:rPr lang="it-IT" sz="2800" b="1" i="1" dirty="0" smtClean="0">
                <a:latin typeface="Comic Sans MS" panose="030F0702030302020204" pitchFamily="66" charset="0"/>
              </a:rPr>
              <a:t>Regolamentazione </a:t>
            </a:r>
            <a:r>
              <a:rPr lang="it-IT" sz="2800" b="1" i="1" dirty="0">
                <a:latin typeface="Comic Sans MS" panose="030F0702030302020204" pitchFamily="66" charset="0"/>
              </a:rPr>
              <a:t>impianti a biomassa legnosa destinati al riscaldamento</a:t>
            </a:r>
          </a:p>
          <a:p>
            <a:pPr lvl="1" algn="just"/>
            <a:r>
              <a:rPr lang="it-IT" sz="2400" dirty="0">
                <a:latin typeface="Comic Sans MS" panose="030F0702030302020204" pitchFamily="66" charset="0"/>
              </a:rPr>
              <a:t>Limitazione di utilizzo degli apparecchi domestici a bassa efficienza nelle aree sensibili nel periodo autunno/inverno.</a:t>
            </a:r>
          </a:p>
          <a:p>
            <a:pPr lvl="1" algn="just"/>
            <a:r>
              <a:rPr lang="it-IT" sz="2400" dirty="0" smtClean="0">
                <a:latin typeface="Comic Sans MS" panose="030F0702030302020204" pitchFamily="66" charset="0"/>
              </a:rPr>
              <a:t>Definizione di requisiti </a:t>
            </a:r>
            <a:r>
              <a:rPr lang="it-IT" sz="2400" dirty="0">
                <a:latin typeface="Comic Sans MS" panose="030F0702030302020204" pitchFamily="66" charset="0"/>
              </a:rPr>
              <a:t>minimi di efficienza degli apparecchi nelle aree di superamento dei VL per PM</a:t>
            </a:r>
            <a:r>
              <a:rPr lang="it-IT" sz="2400" baseline="-25000" dirty="0">
                <a:latin typeface="Comic Sans MS" panose="030F0702030302020204" pitchFamily="66" charset="0"/>
              </a:rPr>
              <a:t>10 </a:t>
            </a:r>
            <a:r>
              <a:rPr lang="it-IT" sz="2400" dirty="0">
                <a:latin typeface="Comic Sans MS" panose="030F0702030302020204" pitchFamily="66" charset="0"/>
              </a:rPr>
              <a:t>e NO</a:t>
            </a:r>
            <a:r>
              <a:rPr lang="it-IT" sz="2400" baseline="-25000" dirty="0">
                <a:latin typeface="Comic Sans MS" panose="030F0702030302020204" pitchFamily="66" charset="0"/>
              </a:rPr>
              <a:t>2</a:t>
            </a:r>
            <a:r>
              <a:rPr lang="it-IT" sz="2400" dirty="0">
                <a:latin typeface="Comic Sans MS" panose="030F0702030302020204" pitchFamily="66" charset="0"/>
              </a:rPr>
              <a:t>. </a:t>
            </a:r>
          </a:p>
          <a:p>
            <a:pPr lvl="1" algn="just"/>
            <a:r>
              <a:rPr lang="it-IT" sz="2400" dirty="0">
                <a:latin typeface="Comic Sans MS" panose="030F0702030302020204" pitchFamily="66" charset="0"/>
              </a:rPr>
              <a:t>Certificazione degli impianti a legna e biomasse &lt; 35 kW e delle stufe e caminetti.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20247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27909" y="251920"/>
            <a:ext cx="8666885" cy="43854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it-IT" sz="3200" dirty="0" smtClean="0">
                <a:latin typeface="Comic Sans MS" panose="030F0702030302020204" pitchFamily="66" charset="0"/>
              </a:rPr>
              <a:t> </a:t>
            </a:r>
            <a:r>
              <a:rPr lang="it-IT" sz="3100" b="1" dirty="0" smtClean="0"/>
              <a:t>Linee di azione</a:t>
            </a:r>
            <a:r>
              <a:rPr lang="it-IT" sz="3200" dirty="0" smtClean="0">
                <a:latin typeface="Comic Sans MS" panose="030F0702030302020204" pitchFamily="66" charset="0"/>
              </a:rPr>
              <a:t>:   3)</a:t>
            </a:r>
            <a:r>
              <a:rPr lang="it-IT" sz="3200" i="1" dirty="0" smtClean="0">
                <a:latin typeface="Comic Sans MS" panose="030F0702030302020204" pitchFamily="66" charset="0"/>
              </a:rPr>
              <a:t>Attività produttive</a:t>
            </a:r>
            <a:r>
              <a:rPr lang="it-IT" sz="3200" dirty="0" smtClean="0">
                <a:latin typeface="Comic Sans MS" panose="030F0702030302020204" pitchFamily="66" charset="0"/>
              </a:rPr>
              <a:t>	</a:t>
            </a:r>
            <a:r>
              <a:rPr lang="it-IT" sz="3200" dirty="0" smtClean="0"/>
              <a:t>			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3000" y="1085850"/>
            <a:ext cx="9872871" cy="5010150"/>
          </a:xfrm>
        </p:spPr>
        <p:txBody>
          <a:bodyPr/>
          <a:lstStyle/>
          <a:p>
            <a:pPr marL="45720" indent="0" algn="just">
              <a:buNone/>
            </a:pPr>
            <a:endParaRPr lang="it-IT" sz="2800" dirty="0" smtClean="0">
              <a:latin typeface="Comic Sans MS" panose="030F0702030302020204" pitchFamily="66" charset="0"/>
            </a:endParaRPr>
          </a:p>
          <a:p>
            <a:pPr marL="45720" indent="0" algn="just">
              <a:buNone/>
            </a:pPr>
            <a:endParaRPr lang="it-IT" dirty="0">
              <a:latin typeface="Comic Sans MS" panose="030F0702030302020204" pitchFamily="66" charset="0"/>
            </a:endParaRPr>
          </a:p>
          <a:p>
            <a:pPr marL="45720" indent="0" algn="just">
              <a:buNone/>
            </a:pPr>
            <a:r>
              <a:rPr lang="it-IT" sz="2800" dirty="0" smtClean="0">
                <a:latin typeface="Comic Sans MS" panose="030F0702030302020204" pitchFamily="66" charset="0"/>
              </a:rPr>
              <a:t>Le </a:t>
            </a:r>
            <a:r>
              <a:rPr lang="it-IT" sz="2800" dirty="0">
                <a:latin typeface="Comic Sans MS" panose="030F0702030302020204" pitchFamily="66" charset="0"/>
              </a:rPr>
              <a:t>linee di azione individuate sono state così suddivise:</a:t>
            </a:r>
          </a:p>
          <a:p>
            <a:pPr lvl="1" algn="just"/>
            <a:r>
              <a:rPr lang="it-IT" sz="2800" dirty="0" smtClean="0">
                <a:latin typeface="Comic Sans MS" panose="030F0702030302020204" pitchFamily="66" charset="0"/>
              </a:rPr>
              <a:t>aziende </a:t>
            </a:r>
            <a:r>
              <a:rPr lang="it-IT" sz="2800" dirty="0">
                <a:latin typeface="Comic Sans MS" panose="030F0702030302020204" pitchFamily="66" charset="0"/>
              </a:rPr>
              <a:t>soggette ad AIA</a:t>
            </a:r>
          </a:p>
          <a:p>
            <a:pPr lvl="1" algn="just"/>
            <a:r>
              <a:rPr lang="it-IT" sz="2800" dirty="0" smtClean="0">
                <a:latin typeface="Comic Sans MS" panose="030F0702030302020204" pitchFamily="66" charset="0"/>
              </a:rPr>
              <a:t>aziende </a:t>
            </a:r>
            <a:r>
              <a:rPr lang="it-IT" sz="2800" dirty="0">
                <a:latin typeface="Comic Sans MS" panose="030F0702030302020204" pitchFamily="66" charset="0"/>
              </a:rPr>
              <a:t>NON soggette ad AIA</a:t>
            </a:r>
          </a:p>
          <a:p>
            <a:pPr lvl="1" algn="just"/>
            <a:r>
              <a:rPr lang="it-IT" sz="2800" dirty="0" smtClean="0">
                <a:latin typeface="Comic Sans MS" panose="030F0702030302020204" pitchFamily="66" charset="0"/>
              </a:rPr>
              <a:t>cave </a:t>
            </a:r>
            <a:r>
              <a:rPr lang="it-IT" sz="2800" dirty="0">
                <a:latin typeface="Comic Sans MS" panose="030F0702030302020204" pitchFamily="66" charset="0"/>
              </a:rPr>
              <a:t>e cantieri edili</a:t>
            </a:r>
          </a:p>
          <a:p>
            <a:pPr>
              <a:buNone/>
            </a:pPr>
            <a:endParaRPr lang="it-IT" dirty="0">
              <a:latin typeface="Comic Sans MS" panose="030F0702030302020204" pitchFamily="66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59282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9345" y="624110"/>
            <a:ext cx="9895268" cy="1280890"/>
          </a:xfrm>
        </p:spPr>
        <p:txBody>
          <a:bodyPr/>
          <a:lstStyle/>
          <a:p>
            <a:r>
              <a:rPr lang="it-IT" b="1" dirty="0" smtClean="0"/>
              <a:t>Linee di azione</a:t>
            </a:r>
            <a:r>
              <a:rPr lang="it-IT" dirty="0" smtClean="0">
                <a:latin typeface="Comic Sans MS" panose="030F0702030302020204" pitchFamily="66" charset="0"/>
              </a:rPr>
              <a:t>:   3)</a:t>
            </a:r>
            <a:r>
              <a:rPr lang="it-IT" i="1" dirty="0" smtClean="0">
                <a:latin typeface="Comic Sans MS" panose="030F0702030302020204" pitchFamily="66" charset="0"/>
              </a:rPr>
              <a:t>Attività produttive</a:t>
            </a:r>
            <a:r>
              <a:rPr lang="it-IT" dirty="0" smtClean="0">
                <a:latin typeface="Comic Sans MS" panose="030F0702030302020204" pitchFamily="66" charset="0"/>
              </a:rPr>
              <a:t>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8512" y="2011680"/>
            <a:ext cx="10497312" cy="4230624"/>
          </a:xfrm>
        </p:spPr>
        <p:txBody>
          <a:bodyPr/>
          <a:lstStyle/>
          <a:p>
            <a:pPr marL="342900" lvl="1" indent="-342900"/>
            <a:r>
              <a:rPr lang="it-IT" sz="2800" dirty="0" smtClean="0">
                <a:latin typeface="Comic Sans MS" panose="030F0702030302020204" pitchFamily="66" charset="0"/>
              </a:rPr>
              <a:t>aziende soggette ad AIA: </a:t>
            </a:r>
          </a:p>
          <a:p>
            <a:pPr marL="1793875" lvl="1" indent="-514350">
              <a:buFont typeface="+mj-lt"/>
              <a:buAutoNum type="arabicPeriod"/>
            </a:pPr>
            <a:r>
              <a:rPr lang="it-IT" sz="2800" dirty="0" smtClean="0">
                <a:latin typeface="Comic Sans MS" panose="030F0702030302020204" pitchFamily="66" charset="0"/>
              </a:rPr>
              <a:t>limiti più restrittivi di </a:t>
            </a:r>
            <a:r>
              <a:rPr lang="it-IT" sz="2800" dirty="0" err="1" smtClean="0">
                <a:latin typeface="Comic Sans MS" panose="030F0702030302020204" pitchFamily="66" charset="0"/>
              </a:rPr>
              <a:t>Bref</a:t>
            </a:r>
            <a:r>
              <a:rPr lang="it-IT" sz="2800" dirty="0" smtClean="0">
                <a:latin typeface="Comic Sans MS" panose="030F0702030302020204" pitchFamily="66" charset="0"/>
              </a:rPr>
              <a:t>/BAT</a:t>
            </a:r>
          </a:p>
          <a:p>
            <a:pPr marL="1793875" lvl="1" indent="-514350">
              <a:buFont typeface="+mj-lt"/>
              <a:buAutoNum type="arabicPeriod"/>
            </a:pPr>
            <a:r>
              <a:rPr lang="it-IT" sz="2800" dirty="0" smtClean="0">
                <a:latin typeface="Comic Sans MS" panose="030F0702030302020204" pitchFamily="66" charset="0"/>
              </a:rPr>
              <a:t>CSS solo per sostituzione combustibili più impattanti</a:t>
            </a:r>
          </a:p>
          <a:p>
            <a:pPr marL="1793875" lvl="1" indent="-514350">
              <a:buFont typeface="+mj-lt"/>
              <a:buAutoNum type="arabicPeriod"/>
            </a:pPr>
            <a:r>
              <a:rPr lang="it-IT" sz="2800" dirty="0" smtClean="0">
                <a:latin typeface="Comic Sans MS" panose="030F0702030302020204" pitchFamily="66" charset="0"/>
              </a:rPr>
              <a:t>CSS con PCI di classe 1, 2, 3, tab. 1, all. 1, Decreto Ministero Ambiente </a:t>
            </a:r>
            <a:r>
              <a:rPr lang="it-IT" sz="2800" dirty="0" err="1" smtClean="0">
                <a:latin typeface="Comic Sans MS" panose="030F0702030302020204" pitchFamily="66" charset="0"/>
              </a:rPr>
              <a:t>n°</a:t>
            </a:r>
            <a:r>
              <a:rPr lang="it-IT" sz="2800" dirty="0" smtClean="0">
                <a:latin typeface="Comic Sans MS" panose="030F0702030302020204" pitchFamily="66" charset="0"/>
              </a:rPr>
              <a:t> 22 del 14/02/2013</a:t>
            </a:r>
          </a:p>
          <a:p>
            <a:pPr marL="1793875" lvl="1" indent="-514350">
              <a:buFont typeface="+mj-lt"/>
              <a:buAutoNum type="arabicPeriod"/>
            </a:pPr>
            <a:r>
              <a:rPr lang="it-IT" sz="2800" dirty="0" smtClean="0">
                <a:latin typeface="Comic Sans MS" panose="030F0702030302020204" pitchFamily="66" charset="0"/>
              </a:rPr>
              <a:t>Per sostanze cancerogene/mutagene limiti &lt; 50% di </a:t>
            </a:r>
            <a:r>
              <a:rPr lang="it-IT" sz="2800" dirty="0" err="1" smtClean="0">
                <a:latin typeface="Comic Sans MS" panose="030F0702030302020204" pitchFamily="66" charset="0"/>
              </a:rPr>
              <a:t>Bref</a:t>
            </a:r>
            <a:r>
              <a:rPr lang="it-IT" sz="2800" dirty="0" smtClean="0">
                <a:latin typeface="Comic Sans MS" panose="030F0702030302020204" pitchFamily="66" charset="0"/>
              </a:rPr>
              <a:t>/BAT</a:t>
            </a:r>
          </a:p>
          <a:p>
            <a:pPr marL="1793875" lvl="1" indent="-514350">
              <a:buNone/>
            </a:pPr>
            <a:endParaRPr lang="it-IT" sz="2800" dirty="0" smtClean="0">
              <a:latin typeface="Comic Sans MS" panose="030F0702030302020204" pitchFamily="66" charset="0"/>
            </a:endParaRPr>
          </a:p>
          <a:p>
            <a:pPr marL="342900" lvl="1" indent="-342900"/>
            <a:endParaRPr lang="it-IT" sz="2800" dirty="0" smtClean="0">
              <a:latin typeface="Comic Sans MS" panose="030F0702030302020204" pitchFamily="66" charset="0"/>
            </a:endParaRPr>
          </a:p>
          <a:p>
            <a:pPr marL="342900" lvl="1" indent="-342900"/>
            <a:endParaRPr lang="it-IT" sz="2800" dirty="0" smtClean="0">
              <a:latin typeface="Comic Sans MS" panose="030F0702030302020204" pitchFamily="66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Linee di azione</a:t>
            </a:r>
            <a:r>
              <a:rPr lang="it-IT" dirty="0" smtClean="0">
                <a:latin typeface="Comic Sans MS" panose="030F0702030302020204" pitchFamily="66" charset="0"/>
              </a:rPr>
              <a:t>:   3)</a:t>
            </a:r>
            <a:r>
              <a:rPr lang="it-IT" i="1" dirty="0" smtClean="0">
                <a:latin typeface="Comic Sans MS" panose="030F0702030302020204" pitchFamily="66" charset="0"/>
              </a:rPr>
              <a:t>Attività produttive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40992" y="1962912"/>
            <a:ext cx="9668256" cy="3777622"/>
          </a:xfrm>
        </p:spPr>
        <p:txBody>
          <a:bodyPr>
            <a:normAutofit/>
          </a:bodyPr>
          <a:lstStyle/>
          <a:p>
            <a:pPr marL="342900" lvl="1" indent="-342900"/>
            <a:r>
              <a:rPr lang="it-IT" sz="2800" dirty="0" smtClean="0">
                <a:latin typeface="Comic Sans MS" panose="030F0702030302020204" pitchFamily="66" charset="0"/>
              </a:rPr>
              <a:t>aziende non soggette ad AIA: </a:t>
            </a:r>
          </a:p>
          <a:p>
            <a:pPr marL="1708150" lvl="1" indent="-514350">
              <a:buFont typeface="+mj-lt"/>
              <a:buAutoNum type="arabicPeriod"/>
            </a:pPr>
            <a:r>
              <a:rPr lang="it-IT" sz="2800" dirty="0" smtClean="0">
                <a:latin typeface="Comic Sans MS" panose="030F0702030302020204" pitchFamily="66" charset="0"/>
              </a:rPr>
              <a:t>Limiti più restrittivi rif. </a:t>
            </a:r>
            <a:r>
              <a:rPr lang="it-IT" sz="2800" dirty="0" err="1" smtClean="0">
                <a:latin typeface="Comic Sans MS" panose="030F0702030302020204" pitchFamily="66" charset="0"/>
              </a:rPr>
              <a:t>BRef</a:t>
            </a:r>
            <a:r>
              <a:rPr lang="it-IT" sz="2800" dirty="0" smtClean="0">
                <a:latin typeface="Comic Sans MS" panose="030F0702030302020204" pitchFamily="66" charset="0"/>
              </a:rPr>
              <a:t>/BAT  con MTD (Art.269 DLgs. 152/2006) </a:t>
            </a:r>
          </a:p>
          <a:p>
            <a:pPr marL="1708150" lvl="1" indent="-514350">
              <a:buFont typeface="+mj-lt"/>
              <a:buAutoNum type="arabicPeriod"/>
            </a:pPr>
            <a:r>
              <a:rPr lang="it-IT" sz="2800" dirty="0" smtClean="0">
                <a:latin typeface="Comic Sans MS" panose="030F0702030302020204" pitchFamily="66" charset="0"/>
              </a:rPr>
              <a:t>Sostanze cancerogene/mutagene limiti &lt; 50% rif. Istruttoria</a:t>
            </a:r>
          </a:p>
          <a:p>
            <a:pPr marL="1708150" lvl="1" indent="-514350">
              <a:buFont typeface="+mj-lt"/>
              <a:buAutoNum type="arabicPeriod"/>
            </a:pPr>
            <a:r>
              <a:rPr lang="it-IT" sz="2800" dirty="0" smtClean="0">
                <a:latin typeface="Comic Sans MS" panose="030F0702030302020204" pitchFamily="66" charset="0"/>
              </a:rPr>
              <a:t>Sostituzione combustibili più impattanti</a:t>
            </a:r>
          </a:p>
          <a:p>
            <a:pPr marL="1708150" lvl="1" indent="-514350">
              <a:buFont typeface="+mj-lt"/>
              <a:buAutoNum type="arabicPeriod"/>
            </a:pPr>
            <a:r>
              <a:rPr lang="it-IT" sz="2800" dirty="0" smtClean="0">
                <a:latin typeface="Comic Sans MS" panose="030F0702030302020204" pitchFamily="66" charset="0"/>
              </a:rPr>
              <a:t>Parchi, SIC, ZPS </a:t>
            </a:r>
            <a:r>
              <a:rPr lang="it-IT" sz="2800" dirty="0" err="1" smtClean="0">
                <a:latin typeface="Comic Sans MS" panose="030F0702030302020204" pitchFamily="66" charset="0"/>
              </a:rPr>
              <a:t>……</a:t>
            </a:r>
            <a:r>
              <a:rPr lang="it-IT" sz="2800" dirty="0" smtClean="0">
                <a:latin typeface="Comic Sans MS" panose="030F0702030302020204" pitchFamily="66" charset="0"/>
              </a:rPr>
              <a:t> limiti &lt; 50% rif. normativa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75612" y="251920"/>
            <a:ext cx="4493622" cy="1107648"/>
          </a:xfrm>
        </p:spPr>
        <p:txBody>
          <a:bodyPr anchor="t">
            <a:normAutofit fontScale="90000"/>
          </a:bodyPr>
          <a:lstStyle/>
          <a:p>
            <a:pPr algn="ctr"/>
            <a:r>
              <a:rPr lang="it-IT" sz="4400" b="1" dirty="0" err="1" smtClean="0">
                <a:latin typeface="Comic Sans MS" panose="030F0702030302020204" pitchFamily="66" charset="0"/>
              </a:rPr>
              <a:t>P.R.I.A.Mo.</a:t>
            </a:r>
            <a:r>
              <a:rPr lang="it-IT" sz="4400" b="1" dirty="0" smtClean="0">
                <a:latin typeface="Comic Sans MS" panose="030F0702030302020204" pitchFamily="66" charset="0"/>
              </a:rPr>
              <a:t/>
            </a:r>
            <a:br>
              <a:rPr lang="it-IT" sz="4400" b="1" dirty="0" smtClean="0">
                <a:latin typeface="Comic Sans MS" panose="030F0702030302020204" pitchFamily="66" charset="0"/>
              </a:rPr>
            </a:br>
            <a:r>
              <a:rPr lang="it-IT" sz="1300" b="1" dirty="0" smtClean="0">
                <a:latin typeface="Comic Sans MS" panose="030F0702030302020204" pitchFamily="66" charset="0"/>
              </a:rPr>
              <a:t>P</a:t>
            </a:r>
            <a:r>
              <a:rPr lang="it-IT" sz="1300" dirty="0" smtClean="0">
                <a:latin typeface="Comic Sans MS" panose="030F0702030302020204" pitchFamily="66" charset="0"/>
              </a:rPr>
              <a:t>iano </a:t>
            </a:r>
            <a:r>
              <a:rPr lang="it-IT" sz="1300" b="1" dirty="0" smtClean="0">
                <a:latin typeface="Comic Sans MS" panose="030F0702030302020204" pitchFamily="66" charset="0"/>
              </a:rPr>
              <a:t>R</a:t>
            </a:r>
            <a:r>
              <a:rPr lang="it-IT" sz="1300" dirty="0" smtClean="0">
                <a:latin typeface="Comic Sans MS" panose="030F0702030302020204" pitchFamily="66" charset="0"/>
              </a:rPr>
              <a:t>egionale </a:t>
            </a:r>
            <a:r>
              <a:rPr lang="it-IT" sz="1300" b="1" dirty="0" smtClean="0">
                <a:latin typeface="Comic Sans MS" panose="030F0702030302020204" pitchFamily="66" charset="0"/>
              </a:rPr>
              <a:t>I</a:t>
            </a:r>
            <a:r>
              <a:rPr lang="it-IT" sz="1300" dirty="0" smtClean="0">
                <a:latin typeface="Comic Sans MS" panose="030F0702030302020204" pitchFamily="66" charset="0"/>
              </a:rPr>
              <a:t>ntegrato per la qualità dell’</a:t>
            </a:r>
            <a:r>
              <a:rPr lang="it-IT" sz="1300" b="1" dirty="0" smtClean="0">
                <a:latin typeface="Comic Sans MS" panose="030F0702030302020204" pitchFamily="66" charset="0"/>
              </a:rPr>
              <a:t>A</a:t>
            </a:r>
            <a:r>
              <a:rPr lang="it-IT" sz="1300" dirty="0" smtClean="0">
                <a:latin typeface="Comic Sans MS" panose="030F0702030302020204" pitchFamily="66" charset="0"/>
              </a:rPr>
              <a:t>ria</a:t>
            </a:r>
            <a:br>
              <a:rPr lang="it-IT" sz="1300" dirty="0" smtClean="0">
                <a:latin typeface="Comic Sans MS" panose="030F0702030302020204" pitchFamily="66" charset="0"/>
              </a:rPr>
            </a:br>
            <a:r>
              <a:rPr lang="it-IT" sz="1300" b="1" dirty="0" smtClean="0">
                <a:latin typeface="Comic Sans MS" panose="030F0702030302020204" pitchFamily="66" charset="0"/>
              </a:rPr>
              <a:t>Mo</a:t>
            </a:r>
            <a:r>
              <a:rPr lang="it-IT" sz="1300" dirty="0" smtClean="0">
                <a:latin typeface="Comic Sans MS" panose="030F0702030302020204" pitchFamily="66" charset="0"/>
              </a:rPr>
              <a:t>lise</a:t>
            </a:r>
            <a:r>
              <a:rPr lang="it-IT" sz="4400" b="1" dirty="0" smtClean="0">
                <a:latin typeface="Comic Sans MS" panose="030F0702030302020204" pitchFamily="66" charset="0"/>
              </a:rPr>
              <a:t/>
            </a:r>
            <a:br>
              <a:rPr lang="it-IT" sz="4400" b="1" dirty="0" smtClean="0">
                <a:latin typeface="Comic Sans MS" panose="030F0702030302020204" pitchFamily="66" charset="0"/>
              </a:rPr>
            </a:br>
            <a:r>
              <a:rPr lang="it-IT" sz="3200" dirty="0" smtClean="0"/>
              <a:t>			</a:t>
            </a:r>
            <a:endParaRPr lang="it-IT" sz="3200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179095" y="1591177"/>
            <a:ext cx="9872871" cy="501015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sz="2800" b="1" dirty="0" smtClean="0">
                <a:latin typeface="Comic Sans MS" panose="030F0702030302020204" pitchFamily="66" charset="0"/>
              </a:rPr>
              <a:t>È</a:t>
            </a:r>
          </a:p>
          <a:p>
            <a:pPr algn="ctr">
              <a:buNone/>
            </a:pPr>
            <a:r>
              <a:rPr lang="it-IT" sz="2800" dirty="0" smtClean="0">
                <a:latin typeface="Comic Sans MS" panose="030F0702030302020204" pitchFamily="66" charset="0"/>
              </a:rPr>
              <a:t>lo </a:t>
            </a:r>
            <a:r>
              <a:rPr lang="it-IT" sz="2800" dirty="0">
                <a:latin typeface="Comic Sans MS" panose="030F0702030302020204" pitchFamily="66" charset="0"/>
              </a:rPr>
              <a:t>strumento di </a:t>
            </a:r>
            <a:r>
              <a:rPr lang="it-IT" sz="2800" i="1" u="sng" dirty="0">
                <a:latin typeface="Comic Sans MS" panose="030F0702030302020204" pitchFamily="66" charset="0"/>
              </a:rPr>
              <a:t>pianificazione</a:t>
            </a:r>
            <a:r>
              <a:rPr lang="it-IT" sz="2800" dirty="0">
                <a:latin typeface="Comic Sans MS" panose="030F0702030302020204" pitchFamily="66" charset="0"/>
              </a:rPr>
              <a:t> e di programmazione </a:t>
            </a:r>
            <a:r>
              <a:rPr lang="it-IT" sz="2800" dirty="0" smtClean="0">
                <a:latin typeface="Comic Sans MS" panose="030F0702030302020204" pitchFamily="66" charset="0"/>
              </a:rPr>
              <a:t>della Regione </a:t>
            </a:r>
            <a:r>
              <a:rPr lang="it-IT" sz="2800" dirty="0">
                <a:latin typeface="Comic Sans MS" panose="030F0702030302020204" pitchFamily="66" charset="0"/>
              </a:rPr>
              <a:t>Molise </a:t>
            </a:r>
            <a:r>
              <a:rPr lang="it-IT" sz="2800" dirty="0" smtClean="0">
                <a:latin typeface="Comic Sans MS" panose="030F0702030302020204" pitchFamily="66" charset="0"/>
              </a:rPr>
              <a:t>per la </a:t>
            </a:r>
            <a:r>
              <a:rPr lang="it-IT" sz="2800" dirty="0">
                <a:latin typeface="Comic Sans MS" panose="030F0702030302020204" pitchFamily="66" charset="0"/>
              </a:rPr>
              <a:t>tutela della qualità </a:t>
            </a:r>
            <a:r>
              <a:rPr lang="it-IT" sz="2800" dirty="0" smtClean="0">
                <a:latin typeface="Comic Sans MS" panose="030F0702030302020204" pitchFamily="66" charset="0"/>
              </a:rPr>
              <a:t>dell’aria.</a:t>
            </a:r>
          </a:p>
          <a:p>
            <a:pPr algn="ctr">
              <a:buNone/>
            </a:pPr>
            <a:r>
              <a:rPr lang="it-IT" dirty="0" smtClean="0">
                <a:latin typeface="Comic Sans MS" panose="030F0702030302020204" pitchFamily="66" charset="0"/>
              </a:rPr>
              <a:t>(art.9 e 13 del D. Lgs. 155/2010)</a:t>
            </a:r>
          </a:p>
          <a:p>
            <a:pPr algn="ctr">
              <a:buNone/>
            </a:pPr>
            <a:endParaRPr lang="it-IT" sz="2800" dirty="0" smtClean="0">
              <a:latin typeface="Comic Sans MS" panose="030F0702030302020204" pitchFamily="66" charset="0"/>
            </a:endParaRPr>
          </a:p>
          <a:p>
            <a:pPr algn="ctr">
              <a:buNone/>
            </a:pPr>
            <a:r>
              <a:rPr lang="it-IT" sz="2800" b="1" dirty="0" smtClean="0">
                <a:latin typeface="Comic Sans MS" panose="030F0702030302020204" pitchFamily="66" charset="0"/>
              </a:rPr>
              <a:t>Consente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 smtClean="0">
                <a:latin typeface="Comic Sans MS" panose="030F0702030302020204" pitchFamily="66" charset="0"/>
              </a:rPr>
              <a:t>il </a:t>
            </a:r>
            <a:r>
              <a:rPr lang="it-IT" sz="2800" u="sng" dirty="0" smtClean="0">
                <a:latin typeface="Comic Sans MS" panose="030F0702030302020204" pitchFamily="66" charset="0"/>
              </a:rPr>
              <a:t>mantenimento </a:t>
            </a:r>
            <a:r>
              <a:rPr lang="it-IT" sz="2800" dirty="0" smtClean="0">
                <a:latin typeface="Comic Sans MS" panose="030F0702030302020204" pitchFamily="66" charset="0"/>
              </a:rPr>
              <a:t>dei </a:t>
            </a:r>
            <a:r>
              <a:rPr lang="it-IT" sz="2800" dirty="0">
                <a:latin typeface="Comic Sans MS" panose="030F0702030302020204" pitchFamily="66" charset="0"/>
              </a:rPr>
              <a:t>valori </a:t>
            </a:r>
            <a:r>
              <a:rPr lang="it-IT" sz="2800" dirty="0" smtClean="0">
                <a:latin typeface="Comic Sans MS" panose="030F0702030302020204" pitchFamily="66" charset="0"/>
              </a:rPr>
              <a:t>limite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 smtClean="0">
                <a:latin typeface="Comic Sans MS" panose="030F0702030302020204" pitchFamily="66" charset="0"/>
              </a:rPr>
              <a:t>il </a:t>
            </a:r>
            <a:r>
              <a:rPr lang="it-IT" sz="2800" u="sng" dirty="0" smtClean="0">
                <a:latin typeface="Comic Sans MS" panose="030F0702030302020204" pitchFamily="66" charset="0"/>
              </a:rPr>
              <a:t>raggiungimento</a:t>
            </a:r>
            <a:r>
              <a:rPr lang="it-IT" sz="2800" dirty="0" smtClean="0">
                <a:latin typeface="Comic Sans MS" panose="030F0702030302020204" pitchFamily="66" charset="0"/>
              </a:rPr>
              <a:t> dei </a:t>
            </a:r>
            <a:r>
              <a:rPr lang="it-IT" sz="2800" dirty="0">
                <a:latin typeface="Comic Sans MS" panose="030F0702030302020204" pitchFamily="66" charset="0"/>
              </a:rPr>
              <a:t>valori </a:t>
            </a:r>
            <a:r>
              <a:rPr lang="it-IT" sz="2800" dirty="0" smtClean="0">
                <a:latin typeface="Comic Sans MS" panose="030F0702030302020204" pitchFamily="66" charset="0"/>
              </a:rPr>
              <a:t>obiettivo</a:t>
            </a:r>
          </a:p>
          <a:p>
            <a:pPr>
              <a:buNone/>
            </a:pPr>
            <a:r>
              <a:rPr lang="it-IT" sz="2800" dirty="0" smtClean="0">
                <a:latin typeface="Comic Sans MS" panose="030F0702030302020204" pitchFamily="66" charset="0"/>
              </a:rPr>
              <a:t>per: SO</a:t>
            </a:r>
            <a:r>
              <a:rPr lang="it-IT" sz="2800" baseline="-25000" dirty="0" smtClean="0">
                <a:latin typeface="Comic Sans MS" panose="030F0702030302020204" pitchFamily="66" charset="0"/>
              </a:rPr>
              <a:t>2</a:t>
            </a:r>
            <a:r>
              <a:rPr lang="it-IT" sz="2800" dirty="0" smtClean="0">
                <a:latin typeface="Comic Sans MS" panose="030F0702030302020204" pitchFamily="66" charset="0"/>
              </a:rPr>
              <a:t>, NO</a:t>
            </a:r>
            <a:r>
              <a:rPr lang="it-IT" sz="2800" baseline="-25000" dirty="0" smtClean="0">
                <a:latin typeface="Comic Sans MS" panose="030F0702030302020204" pitchFamily="66" charset="0"/>
              </a:rPr>
              <a:t>2</a:t>
            </a:r>
            <a:r>
              <a:rPr lang="it-IT" sz="2800" dirty="0" smtClean="0">
                <a:latin typeface="Comic Sans MS" panose="030F0702030302020204" pitchFamily="66" charset="0"/>
              </a:rPr>
              <a:t>, </a:t>
            </a:r>
            <a:r>
              <a:rPr lang="it-IT" sz="2800" dirty="0">
                <a:latin typeface="Comic Sans MS" panose="030F0702030302020204" pitchFamily="66" charset="0"/>
              </a:rPr>
              <a:t>benzene, </a:t>
            </a:r>
            <a:r>
              <a:rPr lang="it-IT" sz="2800" dirty="0" smtClean="0">
                <a:latin typeface="Comic Sans MS" panose="030F0702030302020204" pitchFamily="66" charset="0"/>
              </a:rPr>
              <a:t>CO, </a:t>
            </a:r>
            <a:r>
              <a:rPr lang="it-IT" sz="2800" dirty="0">
                <a:latin typeface="Comic Sans MS" panose="030F0702030302020204" pitchFamily="66" charset="0"/>
              </a:rPr>
              <a:t>piombo, PM</a:t>
            </a:r>
            <a:r>
              <a:rPr lang="it-IT" sz="2800" baseline="-25000" dirty="0">
                <a:latin typeface="Comic Sans MS" panose="030F0702030302020204" pitchFamily="66" charset="0"/>
              </a:rPr>
              <a:t>10</a:t>
            </a:r>
            <a:r>
              <a:rPr lang="it-IT" sz="2800" dirty="0">
                <a:latin typeface="Comic Sans MS" panose="030F0702030302020204" pitchFamily="66" charset="0"/>
              </a:rPr>
              <a:t>, PM</a:t>
            </a:r>
            <a:r>
              <a:rPr lang="it-IT" sz="2800" baseline="-25000" dirty="0">
                <a:latin typeface="Comic Sans MS" panose="030F0702030302020204" pitchFamily="66" charset="0"/>
              </a:rPr>
              <a:t>2.5</a:t>
            </a:r>
            <a:r>
              <a:rPr lang="it-IT" sz="2800" dirty="0">
                <a:latin typeface="Comic Sans MS" panose="030F0702030302020204" pitchFamily="66" charset="0"/>
              </a:rPr>
              <a:t>, arsenico, cadmio, nichel e benzo(a)pirene</a:t>
            </a:r>
            <a:r>
              <a:rPr lang="it-IT" sz="2800" dirty="0" smtClean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57377658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28801" y="624110"/>
            <a:ext cx="9675812" cy="1280890"/>
          </a:xfrm>
        </p:spPr>
        <p:txBody>
          <a:bodyPr/>
          <a:lstStyle/>
          <a:p>
            <a:r>
              <a:rPr lang="it-IT" b="1" dirty="0" smtClean="0"/>
              <a:t>Linee di azione</a:t>
            </a:r>
            <a:r>
              <a:rPr lang="it-IT" dirty="0" smtClean="0">
                <a:latin typeface="Comic Sans MS" panose="030F0702030302020204" pitchFamily="66" charset="0"/>
              </a:rPr>
              <a:t>:   3)</a:t>
            </a:r>
            <a:r>
              <a:rPr lang="it-IT" i="1" dirty="0" smtClean="0">
                <a:latin typeface="Comic Sans MS" panose="030F0702030302020204" pitchFamily="66" charset="0"/>
              </a:rPr>
              <a:t>Attività produttive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60576" y="2133600"/>
            <a:ext cx="9944036" cy="3777622"/>
          </a:xfrm>
        </p:spPr>
        <p:txBody>
          <a:bodyPr/>
          <a:lstStyle/>
          <a:p>
            <a:pPr marL="342900" lvl="1" indent="-342900"/>
            <a:r>
              <a:rPr lang="it-IT" sz="2800" dirty="0" smtClean="0">
                <a:latin typeface="Comic Sans MS" panose="030F0702030302020204" pitchFamily="66" charset="0"/>
              </a:rPr>
              <a:t>cave e cantieri edili:</a:t>
            </a:r>
          </a:p>
          <a:p>
            <a:pPr marL="1976438" lvl="1" indent="-514350">
              <a:buFont typeface="+mj-lt"/>
              <a:buAutoNum type="arabicPeriod"/>
            </a:pPr>
            <a:r>
              <a:rPr lang="it-IT" sz="2800" dirty="0" smtClean="0">
                <a:latin typeface="Comic Sans MS" panose="030F0702030302020204" pitchFamily="66" charset="0"/>
              </a:rPr>
              <a:t>Prescrizioni già in fase di VIA/</a:t>
            </a:r>
            <a:r>
              <a:rPr lang="it-IT" sz="2800" dirty="0" err="1" smtClean="0">
                <a:latin typeface="Comic Sans MS" panose="030F0702030302020204" pitchFamily="66" charset="0"/>
              </a:rPr>
              <a:t>V.A.</a:t>
            </a:r>
            <a:r>
              <a:rPr lang="it-IT" sz="2800" dirty="0" smtClean="0">
                <a:latin typeface="Comic Sans MS" panose="030F0702030302020204" pitchFamily="66" charset="0"/>
              </a:rPr>
              <a:t> per mitigazione emissioni polveri</a:t>
            </a:r>
          </a:p>
          <a:p>
            <a:pPr marL="1976438" lvl="1" indent="-514350">
              <a:buFont typeface="+mj-lt"/>
              <a:buAutoNum type="arabicPeriod"/>
            </a:pPr>
            <a:r>
              <a:rPr lang="it-IT" sz="2800" dirty="0" smtClean="0">
                <a:latin typeface="Comic Sans MS" panose="030F0702030302020204" pitchFamily="66" charset="0"/>
              </a:rPr>
              <a:t>Regolamentazione emissioni dei mezzi da cantiere</a:t>
            </a:r>
          </a:p>
          <a:p>
            <a:pPr marL="1976438" lvl="1" indent="-514350">
              <a:buFont typeface="+mj-lt"/>
              <a:buAutoNum type="arabicPeriod"/>
            </a:pPr>
            <a:r>
              <a:rPr lang="it-IT" sz="2800" dirty="0" smtClean="0">
                <a:latin typeface="Comic Sans MS" panose="030F0702030302020204" pitchFamily="66" charset="0"/>
              </a:rPr>
              <a:t>Parchi, SIC, ZPS </a:t>
            </a:r>
            <a:r>
              <a:rPr lang="it-IT" sz="2800" dirty="0" err="1" smtClean="0">
                <a:latin typeface="Comic Sans MS" panose="030F0702030302020204" pitchFamily="66" charset="0"/>
              </a:rPr>
              <a:t>……</a:t>
            </a:r>
            <a:r>
              <a:rPr lang="it-IT" sz="2800" dirty="0" smtClean="0">
                <a:latin typeface="Comic Sans MS" panose="030F0702030302020204" pitchFamily="66" charset="0"/>
              </a:rPr>
              <a:t> limiti &lt; 50% rif. normativa</a:t>
            </a:r>
          </a:p>
          <a:p>
            <a:pPr marL="2427288" lvl="1" indent="-514350">
              <a:buFont typeface="+mj-lt"/>
              <a:buAutoNum type="arabicPeriod"/>
            </a:pPr>
            <a:endParaRPr lang="it-IT" sz="2800" dirty="0" smtClean="0">
              <a:latin typeface="Comic Sans MS" panose="030F0702030302020204" pitchFamily="66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92877" y="624110"/>
            <a:ext cx="9811736" cy="1280890"/>
          </a:xfrm>
        </p:spPr>
        <p:txBody>
          <a:bodyPr>
            <a:normAutofit/>
          </a:bodyPr>
          <a:lstStyle/>
          <a:p>
            <a:r>
              <a:rPr lang="it-IT" sz="2800" b="1" dirty="0" smtClean="0"/>
              <a:t>Linee di azione   </a:t>
            </a:r>
            <a:r>
              <a:rPr lang="it-IT" sz="2900" dirty="0" smtClean="0">
                <a:latin typeface="Comic Sans MS" panose="030F0702030302020204" pitchFamily="66" charset="0"/>
              </a:rPr>
              <a:t>4)Agricoltura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2624" y="1886465"/>
            <a:ext cx="10235019" cy="3777622"/>
          </a:xfrm>
        </p:spPr>
        <p:txBody>
          <a:bodyPr>
            <a:normAutofit/>
          </a:bodyPr>
          <a:lstStyle/>
          <a:p>
            <a:r>
              <a:rPr lang="it-IT" sz="2400" dirty="0" smtClean="0">
                <a:latin typeface="Comic Sans MS" panose="030F0702030302020204" pitchFamily="66" charset="0"/>
              </a:rPr>
              <a:t>Contenimento emissione NH₃ con processi gestionali/tecnologici</a:t>
            </a:r>
          </a:p>
          <a:p>
            <a:r>
              <a:rPr lang="it-IT" sz="2400" dirty="0" smtClean="0">
                <a:latin typeface="Comic Sans MS" panose="030F0702030302020204" pitchFamily="66" charset="0"/>
              </a:rPr>
              <a:t>Adozione BAT per stoccaggio (deiezioni)</a:t>
            </a:r>
          </a:p>
          <a:p>
            <a:r>
              <a:rPr lang="it-IT" sz="2400" dirty="0" smtClean="0">
                <a:latin typeface="Comic Sans MS" panose="030F0702030302020204" pitchFamily="66" charset="0"/>
              </a:rPr>
              <a:t>Adozione BAT per NH₃ nella stabulazione degli animali</a:t>
            </a:r>
          </a:p>
          <a:p>
            <a:r>
              <a:rPr lang="it-IT" sz="2400" dirty="0" smtClean="0">
                <a:latin typeface="Comic Sans MS" panose="030F0702030302020204" pitchFamily="66" charset="0"/>
              </a:rPr>
              <a:t>Minimizzazione impiego P, N, K nei fertilizzanti</a:t>
            </a:r>
          </a:p>
          <a:p>
            <a:r>
              <a:rPr lang="it-IT" sz="2400" dirty="0" smtClean="0">
                <a:latin typeface="Comic Sans MS" panose="030F0702030302020204" pitchFamily="66" charset="0"/>
              </a:rPr>
              <a:t>Regolamentazione più rigorosa per bruciatura stoppie/potature</a:t>
            </a:r>
          </a:p>
          <a:p>
            <a:r>
              <a:rPr lang="it-IT" sz="2400" dirty="0" smtClean="0">
                <a:latin typeface="Comic Sans MS" panose="030F0702030302020204" pitchFamily="66" charset="0"/>
              </a:rPr>
              <a:t>Incentivazione al rinnovo dei mezzi agricoli a bassa emissione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b="1" dirty="0" smtClean="0"/>
              <a:t>Gli obiettivi 		</a:t>
            </a:r>
            <a:r>
              <a:rPr lang="it-IT" dirty="0" smtClean="0"/>
              <a:t>	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07948" y="2121569"/>
            <a:ext cx="8915400" cy="377762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it-IT" sz="3800" u="sng" dirty="0" smtClean="0">
                <a:latin typeface="Comic Sans MS" panose="030F0702030302020204" pitchFamily="66" charset="0"/>
              </a:rPr>
              <a:t>rientrare</a:t>
            </a:r>
            <a:r>
              <a:rPr lang="it-IT" sz="3800" dirty="0" smtClean="0">
                <a:latin typeface="Comic Sans MS" panose="030F0702030302020204" pitchFamily="66" charset="0"/>
              </a:rPr>
              <a:t> nei valori limite nelle aree dove il livello di uno o più inquinanti sia superiore;</a:t>
            </a:r>
          </a:p>
          <a:p>
            <a:pPr>
              <a:buNone/>
            </a:pPr>
            <a:endParaRPr lang="it-IT" sz="3200" b="1" dirty="0" smtClean="0"/>
          </a:p>
          <a:p>
            <a:pPr>
              <a:lnSpc>
                <a:spcPct val="150000"/>
              </a:lnSpc>
            </a:pPr>
            <a:r>
              <a:rPr lang="it-IT" sz="3500" u="sng" dirty="0" smtClean="0">
                <a:latin typeface="Comic Sans MS" panose="030F0702030302020204" pitchFamily="66" charset="0"/>
              </a:rPr>
              <a:t>preservare da peggioramenti </a:t>
            </a:r>
            <a:r>
              <a:rPr lang="it-IT" sz="3500" dirty="0" smtClean="0">
                <a:latin typeface="Comic Sans MS" panose="030F0702030302020204" pitchFamily="66" charset="0"/>
              </a:rPr>
              <a:t>la qualità dell’aria nelle aree in cui i livelli degli inquinanti siano al di sotto dei valori limite.</a:t>
            </a:r>
          </a:p>
          <a:p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7574431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95863" y="480520"/>
            <a:ext cx="6400800" cy="975301"/>
          </a:xfrm>
        </p:spPr>
        <p:txBody>
          <a:bodyPr anchor="t">
            <a:noAutofit/>
          </a:bodyPr>
          <a:lstStyle/>
          <a:p>
            <a:pPr algn="ctr"/>
            <a:r>
              <a:rPr lang="it-IT" sz="4400" b="1" dirty="0" smtClean="0"/>
              <a:t>Obiettivo prioritario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2999" y="2081464"/>
            <a:ext cx="9872871" cy="2839163"/>
          </a:xfrm>
        </p:spPr>
        <p:txBody>
          <a:bodyPr>
            <a:noAutofit/>
          </a:bodyPr>
          <a:lstStyle/>
          <a:p>
            <a:pPr marL="45720" indent="0" algn="ctr">
              <a:spcBef>
                <a:spcPct val="0"/>
              </a:spcBef>
              <a:buNone/>
            </a:pPr>
            <a:r>
              <a:rPr lang="it-IT" sz="3200" dirty="0" smtClean="0">
                <a:latin typeface="Comic Sans MS" panose="030F0702030302020204" pitchFamily="66" charset="0"/>
              </a:rPr>
              <a:t>È</a:t>
            </a:r>
          </a:p>
          <a:p>
            <a:pPr marL="45720" indent="0" algn="ctr">
              <a:buNone/>
            </a:pPr>
            <a:endParaRPr lang="it-IT" sz="1200" b="1" dirty="0" smtClean="0"/>
          </a:p>
          <a:p>
            <a:pPr marL="45720" indent="0" algn="ctr">
              <a:lnSpc>
                <a:spcPct val="150000"/>
              </a:lnSpc>
              <a:buNone/>
            </a:pPr>
            <a:r>
              <a:rPr lang="it-IT" sz="3200" dirty="0" smtClean="0">
                <a:latin typeface="Comic Sans MS" panose="030F0702030302020204" pitchFamily="66" charset="0"/>
              </a:rPr>
              <a:t>la riduzione delle emissioni primarie di PM₁₀ e dei suoi precursori (SO</a:t>
            </a:r>
            <a:r>
              <a:rPr lang="az-Cyrl-AZ" sz="3200" dirty="0" smtClean="0">
                <a:latin typeface="Comic Sans MS" panose="030F0702030302020204" pitchFamily="66" charset="0"/>
              </a:rPr>
              <a:t>₂</a:t>
            </a:r>
            <a:r>
              <a:rPr lang="it-IT" sz="3200" dirty="0" smtClean="0">
                <a:latin typeface="Comic Sans MS" panose="030F0702030302020204" pitchFamily="66" charset="0"/>
              </a:rPr>
              <a:t>, NO×, COV e NH₃), nonché delle emissioni primarie di NO</a:t>
            </a:r>
            <a:r>
              <a:rPr lang="az-Cyrl-AZ" sz="3200" dirty="0" smtClean="0">
                <a:latin typeface="Comic Sans MS" panose="030F0702030302020204" pitchFamily="66" charset="0"/>
              </a:rPr>
              <a:t> ₂</a:t>
            </a:r>
            <a:r>
              <a:rPr lang="it-IT" sz="3200" dirty="0" smtClean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84169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83041" y="552710"/>
            <a:ext cx="7681533" cy="770764"/>
          </a:xfrm>
        </p:spPr>
        <p:txBody>
          <a:bodyPr anchor="t">
            <a:normAutofit fontScale="90000"/>
          </a:bodyPr>
          <a:lstStyle/>
          <a:p>
            <a:pPr algn="ctr"/>
            <a:r>
              <a:rPr lang="it-IT" sz="4900" b="1" dirty="0" smtClean="0"/>
              <a:t>Settori di intervento 	</a:t>
            </a:r>
            <a:r>
              <a:rPr lang="it-IT" sz="3200" dirty="0" smtClean="0"/>
              <a:t>			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04737" y="1687428"/>
            <a:ext cx="8410074" cy="4352424"/>
          </a:xfrm>
        </p:spPr>
        <p:txBody>
          <a:bodyPr/>
          <a:lstStyle/>
          <a:p>
            <a:pPr marL="45720" indent="0" algn="just">
              <a:buNone/>
            </a:pPr>
            <a:endParaRPr lang="it-IT" sz="3200" dirty="0">
              <a:latin typeface="Comic Sans MS" panose="030F0702030302020204" pitchFamily="66" charset="0"/>
            </a:endParaRPr>
          </a:p>
          <a:p>
            <a:pPr lvl="0" algn="just">
              <a:lnSpc>
                <a:spcPct val="150000"/>
              </a:lnSpc>
            </a:pPr>
            <a:r>
              <a:rPr lang="it-IT" sz="3200" dirty="0">
                <a:latin typeface="Comic Sans MS" panose="030F0702030302020204" pitchFamily="66" charset="0"/>
              </a:rPr>
              <a:t>Città e trasporti</a:t>
            </a:r>
          </a:p>
          <a:p>
            <a:pPr lvl="0" algn="just">
              <a:lnSpc>
                <a:spcPct val="150000"/>
              </a:lnSpc>
            </a:pPr>
            <a:r>
              <a:rPr lang="it-IT" sz="3200" dirty="0">
                <a:latin typeface="Comic Sans MS" panose="030F0702030302020204" pitchFamily="66" charset="0"/>
              </a:rPr>
              <a:t>Energia</a:t>
            </a:r>
          </a:p>
          <a:p>
            <a:pPr lvl="0" algn="just">
              <a:lnSpc>
                <a:spcPct val="150000"/>
              </a:lnSpc>
            </a:pPr>
            <a:r>
              <a:rPr lang="it-IT" sz="3200" dirty="0">
                <a:latin typeface="Comic Sans MS" panose="030F0702030302020204" pitchFamily="66" charset="0"/>
              </a:rPr>
              <a:t>Attività produttive</a:t>
            </a:r>
          </a:p>
          <a:p>
            <a:pPr lvl="0" algn="just">
              <a:lnSpc>
                <a:spcPct val="150000"/>
              </a:lnSpc>
            </a:pPr>
            <a:r>
              <a:rPr lang="it-IT" sz="3200" dirty="0">
                <a:latin typeface="Comic Sans MS" panose="030F0702030302020204" pitchFamily="66" charset="0"/>
              </a:rPr>
              <a:t>Agricoltura</a:t>
            </a:r>
          </a:p>
          <a:p>
            <a:pPr marL="45720" indent="0">
              <a:buNone/>
            </a:pPr>
            <a:endParaRPr lang="it-IT" dirty="0">
              <a:latin typeface="Comic Sans MS" panose="030F0702030302020204" pitchFamily="66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0286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37270" y="496120"/>
            <a:ext cx="9457822" cy="438545"/>
          </a:xfrm>
        </p:spPr>
        <p:txBody>
          <a:bodyPr anchor="t">
            <a:normAutofit fontScale="90000"/>
          </a:bodyPr>
          <a:lstStyle/>
          <a:p>
            <a:r>
              <a:rPr lang="it-IT" sz="3100" i="1" dirty="0" smtClean="0">
                <a:latin typeface="Comic Sans MS" panose="030F0702030302020204" pitchFamily="66" charset="0"/>
              </a:rPr>
              <a:t>1) Città e trasporti</a:t>
            </a:r>
            <a:r>
              <a:rPr lang="it-IT" sz="3200" dirty="0" smtClean="0"/>
              <a:t>				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90832" y="1058779"/>
            <a:ext cx="10759484" cy="5037221"/>
          </a:xfrm>
        </p:spPr>
        <p:txBody>
          <a:bodyPr>
            <a:normAutofit fontScale="92500"/>
          </a:bodyPr>
          <a:lstStyle/>
          <a:p>
            <a:pPr marL="45720" indent="0" algn="just">
              <a:buNone/>
            </a:pPr>
            <a:endParaRPr lang="it-IT" sz="2400" dirty="0" smtClean="0">
              <a:latin typeface="Comic Sans MS" panose="030F0702030302020204" pitchFamily="66" charset="0"/>
            </a:endParaRPr>
          </a:p>
          <a:p>
            <a:pPr marL="45720" indent="0" algn="just">
              <a:lnSpc>
                <a:spcPct val="150000"/>
              </a:lnSpc>
              <a:buNone/>
            </a:pPr>
            <a:r>
              <a:rPr lang="it-IT" sz="2400" dirty="0" smtClean="0">
                <a:latin typeface="Comic Sans MS" panose="030F0702030302020204" pitchFamily="66" charset="0"/>
              </a:rPr>
              <a:t>Quadro emissivo in atmosfera: </a:t>
            </a:r>
          </a:p>
          <a:p>
            <a:pPr marL="501650" indent="-415925" algn="just">
              <a:lnSpc>
                <a:spcPct val="150000"/>
              </a:lnSpc>
            </a:pPr>
            <a:r>
              <a:rPr lang="it-IT" sz="2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Trasporti stradali: </a:t>
            </a:r>
            <a:r>
              <a:rPr lang="it-IT" sz="24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NOx</a:t>
            </a:r>
            <a:r>
              <a:rPr lang="it-IT" sz="2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(41%), CO(29%), PM₁₀(11%), COV(21%), PM₂.₅ (17%)</a:t>
            </a:r>
          </a:p>
          <a:p>
            <a:pPr marL="502920" indent="-457200" algn="just">
              <a:lnSpc>
                <a:spcPct val="150000"/>
              </a:lnSpc>
            </a:pPr>
            <a:r>
              <a:rPr lang="it-IT" sz="2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Riscaldamento civile:</a:t>
            </a:r>
            <a:r>
              <a:rPr lang="it-IT" sz="24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NOx</a:t>
            </a:r>
            <a:r>
              <a:rPr lang="it-IT" sz="2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 (7%), CO(44%), PM₁₀(31%), COV(27%), PM₂.₅ (53%)</a:t>
            </a:r>
          </a:p>
          <a:p>
            <a:pPr marL="502920" indent="-457200" algn="just">
              <a:lnSpc>
                <a:spcPct val="150000"/>
              </a:lnSpc>
              <a:buNone/>
            </a:pPr>
            <a:endParaRPr lang="it-IT" sz="2400" dirty="0" smtClean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marL="45720" indent="0" algn="ctr">
              <a:lnSpc>
                <a:spcPct val="150000"/>
              </a:lnSpc>
              <a:buNone/>
            </a:pPr>
            <a:r>
              <a:rPr lang="it-IT" sz="2400" dirty="0" smtClean="0">
                <a:latin typeface="Comic Sans MS" panose="030F0702030302020204" pitchFamily="66" charset="0"/>
              </a:rPr>
              <a:t>Obiettivo :</a:t>
            </a:r>
          </a:p>
          <a:p>
            <a:pPr marL="45720" indent="0" algn="just">
              <a:lnSpc>
                <a:spcPct val="150000"/>
              </a:lnSpc>
              <a:buNone/>
            </a:pPr>
            <a:r>
              <a:rPr lang="it-IT" sz="2400" dirty="0" smtClean="0">
                <a:latin typeface="Comic Sans MS" panose="030F0702030302020204" pitchFamily="66" charset="0"/>
              </a:rPr>
              <a:t>pianificazione </a:t>
            </a:r>
            <a:r>
              <a:rPr lang="it-IT" sz="2400" dirty="0">
                <a:latin typeface="Comic Sans MS" panose="030F0702030302020204" pitchFamily="66" charset="0"/>
              </a:rPr>
              <a:t>territoriale ed urbanistica </a:t>
            </a:r>
            <a:r>
              <a:rPr lang="it-IT" sz="2400" dirty="0" smtClean="0">
                <a:latin typeface="Comic Sans MS" panose="030F0702030302020204" pitchFamily="66" charset="0"/>
              </a:rPr>
              <a:t>orientata al principio </a:t>
            </a:r>
            <a:r>
              <a:rPr lang="it-IT" sz="2400" dirty="0">
                <a:latin typeface="Comic Sans MS" panose="030F0702030302020204" pitchFamily="66" charset="0"/>
              </a:rPr>
              <a:t>di sostenibilità</a:t>
            </a:r>
            <a:r>
              <a:rPr lang="it-IT" sz="2400" dirty="0" smtClean="0">
                <a:latin typeface="Comic Sans MS" panose="030F0702030302020204" pitchFamily="66" charset="0"/>
              </a:rPr>
              <a:t>.</a:t>
            </a:r>
            <a:endParaRPr lang="it-IT" sz="2800" b="1" dirty="0">
              <a:latin typeface="Comic Sans MS" panose="030F0702030302020204" pitchFamily="66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50573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50720" y="247572"/>
            <a:ext cx="8029102" cy="438545"/>
          </a:xfrm>
        </p:spPr>
        <p:txBody>
          <a:bodyPr anchor="t">
            <a:normAutofit fontScale="90000"/>
          </a:bodyPr>
          <a:lstStyle/>
          <a:p>
            <a:r>
              <a:rPr lang="it-IT" sz="3100" dirty="0" smtClean="0">
                <a:latin typeface="Comic Sans MS" panose="030F0702030302020204" pitchFamily="66" charset="0"/>
              </a:rPr>
              <a:t>2) </a:t>
            </a:r>
            <a:r>
              <a:rPr lang="it-IT" sz="3200" i="1" dirty="0" smtClean="0">
                <a:latin typeface="Comic Sans MS" panose="030F0702030302020204" pitchFamily="66" charset="0"/>
              </a:rPr>
              <a:t>Energia</a:t>
            </a:r>
            <a:r>
              <a:rPr lang="it-IT" sz="3200" dirty="0" smtClean="0">
                <a:latin typeface="Comic Sans MS" panose="030F0702030302020204" pitchFamily="66" charset="0"/>
              </a:rPr>
              <a:t>	</a:t>
            </a:r>
            <a:r>
              <a:rPr lang="it-IT" sz="3200" dirty="0" smtClean="0"/>
              <a:t>			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13256" y="999353"/>
            <a:ext cx="10379674" cy="501015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it-IT" sz="2600" dirty="0" smtClean="0">
              <a:latin typeface="Comic Sans MS" panose="030F0702030302020204" pitchFamily="66" charset="0"/>
            </a:endParaRPr>
          </a:p>
          <a:p>
            <a:pPr algn="just">
              <a:buNone/>
            </a:pPr>
            <a:r>
              <a:rPr lang="it-IT" sz="2600" dirty="0" smtClean="0">
                <a:latin typeface="Comic Sans MS" panose="030F0702030302020204" pitchFamily="66" charset="0"/>
              </a:rPr>
              <a:t>Quadro emissivo in atmosfera</a:t>
            </a:r>
            <a:r>
              <a:rPr lang="it-IT" dirty="0" smtClean="0">
                <a:latin typeface="Comic Sans MS" panose="030F0702030302020204" pitchFamily="66" charset="0"/>
              </a:rPr>
              <a:t>: </a:t>
            </a:r>
          </a:p>
          <a:p>
            <a:pPr algn="just"/>
            <a:r>
              <a:rPr lang="it-IT" sz="2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Combustione nell’industria e negli impianti energetici: </a:t>
            </a:r>
            <a:r>
              <a:rPr lang="it-IT" sz="2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NOx</a:t>
            </a:r>
            <a:r>
              <a:rPr lang="it-IT" sz="2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 (precursore del PM₁₀ secondario) </a:t>
            </a:r>
          </a:p>
          <a:p>
            <a:pPr marL="45720" indent="0" algn="ctr">
              <a:lnSpc>
                <a:spcPct val="170000"/>
              </a:lnSpc>
              <a:buNone/>
            </a:pPr>
            <a:r>
              <a:rPr lang="it-IT" sz="2600" dirty="0" smtClean="0">
                <a:latin typeface="Comic Sans MS" panose="030F0702030302020204" pitchFamily="66" charset="0"/>
              </a:rPr>
              <a:t>Obiettivi:</a:t>
            </a:r>
            <a:endParaRPr lang="it-IT" sz="800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200" dirty="0" smtClean="0">
                <a:latin typeface="Comic Sans MS" panose="030F0702030302020204" pitchFamily="66" charset="0"/>
              </a:rPr>
              <a:t>risparmio </a:t>
            </a:r>
            <a:r>
              <a:rPr lang="it-IT" sz="2200" dirty="0">
                <a:latin typeface="Comic Sans MS" panose="030F0702030302020204" pitchFamily="66" charset="0"/>
              </a:rPr>
              <a:t>energetico </a:t>
            </a:r>
            <a:r>
              <a:rPr lang="it-IT" sz="2200" dirty="0" smtClean="0">
                <a:latin typeface="Comic Sans MS" panose="030F0702030302020204" pitchFamily="66" charset="0"/>
              </a:rPr>
              <a:t>e produzione </a:t>
            </a:r>
            <a:r>
              <a:rPr lang="it-IT" sz="2200" dirty="0">
                <a:latin typeface="Comic Sans MS" panose="030F0702030302020204" pitchFamily="66" charset="0"/>
              </a:rPr>
              <a:t>di energia da fonti rinnovabili </a:t>
            </a:r>
            <a:r>
              <a:rPr lang="it-IT" sz="2200" dirty="0" smtClean="0">
                <a:latin typeface="Comic Sans MS" panose="030F0702030302020204" pitchFamily="66" charset="0"/>
              </a:rPr>
              <a:t>pulite</a:t>
            </a:r>
          </a:p>
          <a:p>
            <a:pPr algn="just">
              <a:buNone/>
            </a:pPr>
            <a:endParaRPr lang="it-IT" sz="800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200" dirty="0" smtClean="0">
                <a:latin typeface="Comic Sans MS" panose="030F0702030302020204" pitchFamily="66" charset="0"/>
              </a:rPr>
              <a:t>regolamentazione dell’utilizzo </a:t>
            </a:r>
            <a:r>
              <a:rPr lang="it-IT" sz="2200">
                <a:latin typeface="Comic Sans MS" panose="030F0702030302020204" pitchFamily="66" charset="0"/>
              </a:rPr>
              <a:t>di </a:t>
            </a:r>
            <a:r>
              <a:rPr lang="it-IT" sz="2200" smtClean="0">
                <a:latin typeface="Comic Sans MS" panose="030F0702030302020204" pitchFamily="66" charset="0"/>
              </a:rPr>
              <a:t>biomasse in ambito domestico </a:t>
            </a:r>
            <a:r>
              <a:rPr lang="it-IT" sz="2200" dirty="0" smtClean="0">
                <a:latin typeface="Comic Sans MS" panose="030F0702030302020204" pitchFamily="66" charset="0"/>
              </a:rPr>
              <a:t>a causa dell’impatto sulla qualità dell’aria (PM₁₀, COV, IPA). </a:t>
            </a:r>
          </a:p>
          <a:p>
            <a:pPr algn="just">
              <a:buNone/>
            </a:pPr>
            <a:endParaRPr lang="it-IT" sz="800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200" dirty="0" smtClean="0">
                <a:latin typeface="Comic Sans MS" panose="030F0702030302020204" pitchFamily="66" charset="0"/>
              </a:rPr>
              <a:t>massima </a:t>
            </a:r>
            <a:r>
              <a:rPr lang="it-IT" sz="2200" dirty="0">
                <a:latin typeface="Comic Sans MS" panose="030F0702030302020204" pitchFamily="66" charset="0"/>
              </a:rPr>
              <a:t>sinergia con il Piano Energetico Ambientale Regionale (PEAR) 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4969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97577" y="251920"/>
            <a:ext cx="9059405" cy="438545"/>
          </a:xfrm>
        </p:spPr>
        <p:txBody>
          <a:bodyPr anchor="t">
            <a:normAutofit fontScale="90000"/>
          </a:bodyPr>
          <a:lstStyle/>
          <a:p>
            <a:r>
              <a:rPr lang="it-IT" sz="2900" dirty="0" smtClean="0">
                <a:latin typeface="Comic Sans MS" panose="030F0702030302020204" pitchFamily="66" charset="0"/>
              </a:rPr>
              <a:t>3)</a:t>
            </a:r>
            <a:r>
              <a:rPr lang="it-IT" sz="2900" i="1" dirty="0" smtClean="0">
                <a:latin typeface="Comic Sans MS" panose="030F0702030302020204" pitchFamily="66" charset="0"/>
              </a:rPr>
              <a:t>Attività produttive</a:t>
            </a:r>
            <a:r>
              <a:rPr lang="it-IT" sz="3200" dirty="0" smtClean="0">
                <a:latin typeface="Comic Sans MS" panose="030F0702030302020204" pitchFamily="66" charset="0"/>
              </a:rPr>
              <a:t>				</a:t>
            </a:r>
            <a:endParaRPr lang="it-IT" sz="3200" dirty="0">
              <a:latin typeface="Comic Sans MS" panose="030F0702030302020204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3000" y="1301931"/>
            <a:ext cx="9872871" cy="4839377"/>
          </a:xfrm>
        </p:spPr>
        <p:txBody>
          <a:bodyPr>
            <a:noAutofit/>
          </a:bodyPr>
          <a:lstStyle/>
          <a:p>
            <a:pPr algn="just"/>
            <a:r>
              <a:rPr lang="it-IT" sz="2400" dirty="0" smtClean="0">
                <a:latin typeface="Comic Sans MS" panose="030F0702030302020204" pitchFamily="66" charset="0"/>
              </a:rPr>
              <a:t>Quadro emissivo in atmosfera: </a:t>
            </a:r>
          </a:p>
          <a:p>
            <a:pPr algn="just"/>
            <a:r>
              <a:rPr lang="it-IT" sz="2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Inquinanti primari come precursori (COV, SO₂ </a:t>
            </a:r>
            <a:r>
              <a:rPr lang="it-IT" sz="2400" dirty="0" smtClean="0">
                <a:latin typeface="Comic Sans MS" panose="030F0702030302020204" pitchFamily="66" charset="0"/>
              </a:rPr>
              <a:t>             </a:t>
            </a:r>
            <a:r>
              <a:rPr lang="it-IT" sz="2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PM₁₀, O₃)</a:t>
            </a:r>
            <a:endParaRPr lang="it-IT" sz="2400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Inquinanti primari come tali </a:t>
            </a:r>
            <a:r>
              <a:rPr lang="it-IT" sz="2400" dirty="0" smtClean="0">
                <a:latin typeface="Comic Sans MS" panose="030F0702030302020204" pitchFamily="66" charset="0"/>
              </a:rPr>
              <a:t>(</a:t>
            </a:r>
            <a:r>
              <a:rPr lang="it-IT" sz="2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PM₁₀, </a:t>
            </a:r>
            <a:r>
              <a:rPr lang="it-IT" sz="24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NOx</a:t>
            </a:r>
            <a:r>
              <a:rPr lang="it-IT" sz="2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)</a:t>
            </a:r>
          </a:p>
          <a:p>
            <a:pPr algn="just">
              <a:buNone/>
            </a:pPr>
            <a:endParaRPr lang="it-IT" sz="2400" dirty="0" smtClean="0">
              <a:latin typeface="Comic Sans MS" panose="030F0702030302020204" pitchFamily="66" charset="0"/>
            </a:endParaRPr>
          </a:p>
          <a:p>
            <a:pPr algn="ctr">
              <a:buNone/>
            </a:pPr>
            <a:r>
              <a:rPr lang="it-IT" sz="2400" dirty="0" smtClean="0">
                <a:latin typeface="Comic Sans MS" panose="030F0702030302020204" pitchFamily="66" charset="0"/>
              </a:rPr>
              <a:t>Obiettivo :</a:t>
            </a:r>
          </a:p>
          <a:p>
            <a:pPr algn="ctr">
              <a:buNone/>
            </a:pPr>
            <a:endParaRPr lang="it-IT" sz="800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dirty="0" smtClean="0">
                <a:latin typeface="Comic Sans MS" panose="030F0702030302020204" pitchFamily="66" charset="0"/>
              </a:rPr>
              <a:t>adozione </a:t>
            </a:r>
            <a:r>
              <a:rPr lang="it-IT" sz="2400" dirty="0">
                <a:latin typeface="Comic Sans MS" panose="030F0702030302020204" pitchFamily="66" charset="0"/>
              </a:rPr>
              <a:t>delle MTD </a:t>
            </a:r>
            <a:r>
              <a:rPr lang="it-IT" sz="2400" dirty="0" smtClean="0">
                <a:latin typeface="Comic Sans MS" panose="030F0702030302020204" pitchFamily="66" charset="0"/>
              </a:rPr>
              <a:t>(migliori tecniche disponibili) con </a:t>
            </a:r>
            <a:r>
              <a:rPr lang="it-IT" sz="2400" dirty="0">
                <a:latin typeface="Comic Sans MS" panose="030F0702030302020204" pitchFamily="66" charset="0"/>
              </a:rPr>
              <a:t>la messa in atto dei </a:t>
            </a:r>
            <a:r>
              <a:rPr lang="it-IT" sz="2400" dirty="0" smtClean="0">
                <a:latin typeface="Comic Sans MS" panose="030F0702030302020204" pitchFamily="66" charset="0"/>
              </a:rPr>
              <a:t>PMC (piani </a:t>
            </a:r>
            <a:r>
              <a:rPr lang="it-IT" sz="2400" dirty="0">
                <a:latin typeface="Comic Sans MS" panose="030F0702030302020204" pitchFamily="66" charset="0"/>
              </a:rPr>
              <a:t>di </a:t>
            </a:r>
            <a:r>
              <a:rPr lang="it-IT" sz="2400" dirty="0" smtClean="0">
                <a:latin typeface="Comic Sans MS" panose="030F0702030302020204" pitchFamily="66" charset="0"/>
              </a:rPr>
              <a:t>monitoraggio e controllo), ed applicazione </a:t>
            </a:r>
            <a:r>
              <a:rPr lang="it-IT" sz="2400" dirty="0">
                <a:latin typeface="Comic Sans MS" panose="030F0702030302020204" pitchFamily="66" charset="0"/>
              </a:rPr>
              <a:t>di valori limite </a:t>
            </a:r>
            <a:r>
              <a:rPr lang="it-IT" sz="2400" dirty="0" smtClean="0">
                <a:latin typeface="Comic Sans MS" panose="030F0702030302020204" pitchFamily="66" charset="0"/>
              </a:rPr>
              <a:t>più </a:t>
            </a:r>
            <a:r>
              <a:rPr lang="it-IT" sz="2400" dirty="0">
                <a:latin typeface="Comic Sans MS" panose="030F0702030302020204" pitchFamily="66" charset="0"/>
              </a:rPr>
              <a:t>restrittivi </a:t>
            </a:r>
            <a:r>
              <a:rPr lang="it-IT" sz="2400" dirty="0" smtClean="0">
                <a:latin typeface="Comic Sans MS" panose="030F0702030302020204" pitchFamily="66" charset="0"/>
              </a:rPr>
              <a:t>di </a:t>
            </a:r>
            <a:r>
              <a:rPr lang="it-IT" sz="2400" dirty="0">
                <a:latin typeface="Comic Sans MS" panose="030F0702030302020204" pitchFamily="66" charset="0"/>
              </a:rPr>
              <a:t>quelli </a:t>
            </a:r>
            <a:r>
              <a:rPr lang="it-IT" sz="2400" dirty="0" smtClean="0">
                <a:latin typeface="Comic Sans MS" panose="030F0702030302020204" pitchFamily="66" charset="0"/>
              </a:rPr>
              <a:t>comunitari.</a:t>
            </a:r>
          </a:p>
          <a:p>
            <a:pPr algn="just"/>
            <a:endParaRPr lang="it-IT" sz="800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dirty="0" smtClean="0">
                <a:latin typeface="Comic Sans MS" panose="030F0702030302020204" pitchFamily="66" charset="0"/>
              </a:rPr>
              <a:t>adeguamento degli </a:t>
            </a:r>
            <a:r>
              <a:rPr lang="it-IT" sz="2400" dirty="0">
                <a:latin typeface="Comic Sans MS" panose="030F0702030302020204" pitchFamily="66" charset="0"/>
              </a:rPr>
              <a:t>impianti esistenti ai nuovi limiti di </a:t>
            </a:r>
            <a:r>
              <a:rPr lang="it-IT" sz="2400" dirty="0" smtClean="0">
                <a:latin typeface="Comic Sans MS" panose="030F0702030302020204" pitchFamily="66" charset="0"/>
              </a:rPr>
              <a:t>emissione</a:t>
            </a:r>
            <a:endParaRPr lang="it-IT" sz="2400" dirty="0">
              <a:latin typeface="Comic Sans MS" panose="030F0702030302020204" pitchFamily="66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8" name="Freccia a destra rientrata 7"/>
          <p:cNvSpPr/>
          <p:nvPr/>
        </p:nvSpPr>
        <p:spPr>
          <a:xfrm>
            <a:off x="8217244" y="1878227"/>
            <a:ext cx="978408" cy="25949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1889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51920"/>
            <a:ext cx="8482972" cy="438545"/>
          </a:xfrm>
        </p:spPr>
        <p:txBody>
          <a:bodyPr anchor="t">
            <a:normAutofit fontScale="90000"/>
          </a:bodyPr>
          <a:lstStyle/>
          <a:p>
            <a:r>
              <a:rPr lang="it-IT" sz="2900" dirty="0" smtClean="0">
                <a:latin typeface="Comic Sans MS" panose="030F0702030302020204" pitchFamily="66" charset="0"/>
              </a:rPr>
              <a:t>4) Agricoltura</a:t>
            </a:r>
            <a:r>
              <a:rPr lang="it-IT" sz="3200" dirty="0" smtClean="0">
                <a:latin typeface="Comic Sans MS" panose="030F0702030302020204" pitchFamily="66" charset="0"/>
              </a:rPr>
              <a:t>				</a:t>
            </a:r>
            <a:endParaRPr lang="it-IT" sz="3200" dirty="0">
              <a:latin typeface="Comic Sans MS" panose="030F0702030302020204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3000" y="1085850"/>
            <a:ext cx="9872871" cy="501015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200" dirty="0" smtClean="0">
                <a:latin typeface="Comic Sans MS" panose="030F0702030302020204" pitchFamily="66" charset="0"/>
              </a:rPr>
              <a:t>Quadro emissivo in atmosfera</a:t>
            </a:r>
            <a:r>
              <a:rPr lang="it-IT" dirty="0" smtClean="0">
                <a:latin typeface="Comic Sans MS" panose="030F0702030302020204" pitchFamily="66" charset="0"/>
              </a:rPr>
              <a:t>: </a:t>
            </a:r>
            <a:r>
              <a:rPr lang="it-IT" sz="2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NH₃ (97%)                </a:t>
            </a:r>
            <a:r>
              <a:rPr lang="it-IT" sz="2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PM₁₀ secondario</a:t>
            </a:r>
          </a:p>
          <a:p>
            <a:pPr algn="just"/>
            <a:r>
              <a:rPr lang="it-IT" sz="2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Allevamenti  50%</a:t>
            </a:r>
          </a:p>
          <a:p>
            <a:pPr algn="just"/>
            <a:r>
              <a:rPr lang="it-IT" sz="2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Fertilizzanti 30%</a:t>
            </a:r>
          </a:p>
          <a:p>
            <a:pPr algn="just"/>
            <a:r>
              <a:rPr lang="it-IT" sz="2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Altri composti azotati</a:t>
            </a:r>
            <a:endParaRPr lang="it-IT" sz="2200" dirty="0" smtClean="0">
              <a:latin typeface="Comic Sans MS" panose="030F0702030302020204" pitchFamily="66" charset="0"/>
            </a:endParaRPr>
          </a:p>
          <a:p>
            <a:pPr marL="45720" indent="0" algn="ctr">
              <a:lnSpc>
                <a:spcPct val="150000"/>
              </a:lnSpc>
              <a:buNone/>
            </a:pPr>
            <a:r>
              <a:rPr lang="it-IT" sz="2200" dirty="0" smtClean="0">
                <a:latin typeface="Comic Sans MS" panose="030F0702030302020204" pitchFamily="66" charset="0"/>
              </a:rPr>
              <a:t>Obiettivo :</a:t>
            </a:r>
            <a:endParaRPr lang="it-IT" dirty="0" smtClean="0">
              <a:latin typeface="Comic Sans MS" panose="030F0702030302020204" pitchFamily="66" charset="0"/>
            </a:endParaRPr>
          </a:p>
          <a:p>
            <a:pPr algn="just">
              <a:buNone/>
            </a:pPr>
            <a:r>
              <a:rPr lang="it-IT" sz="2200" dirty="0" smtClean="0">
                <a:latin typeface="Comic Sans MS" panose="030F0702030302020204" pitchFamily="66" charset="0"/>
              </a:rPr>
              <a:t>riduzione delle emissioni di NH</a:t>
            </a:r>
            <a:r>
              <a:rPr lang="it-IT" sz="2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₃</a:t>
            </a:r>
            <a:r>
              <a:rPr lang="it-IT" sz="2200" dirty="0" smtClean="0">
                <a:latin typeface="Comic Sans MS" panose="030F0702030302020204" pitchFamily="66" charset="0"/>
              </a:rPr>
              <a:t> attraverso</a:t>
            </a:r>
            <a:r>
              <a:rPr lang="it-IT" dirty="0" smtClean="0">
                <a:latin typeface="Comic Sans MS" panose="030F0702030302020204" pitchFamily="66" charset="0"/>
              </a:rPr>
              <a:t>:</a:t>
            </a:r>
          </a:p>
          <a:p>
            <a:pPr lvl="1" algn="just"/>
            <a:r>
              <a:rPr lang="it-IT" sz="1800" dirty="0" smtClean="0">
                <a:latin typeface="Comic Sans MS" panose="030F0702030302020204" pitchFamily="66" charset="0"/>
              </a:rPr>
              <a:t>azioni </a:t>
            </a:r>
            <a:r>
              <a:rPr lang="it-IT" sz="1800" dirty="0">
                <a:latin typeface="Comic Sans MS" panose="030F0702030302020204" pitchFamily="66" charset="0"/>
              </a:rPr>
              <a:t>di tipo strutturale e gestionale, sui ricoveri e sugli impianti di raccolta e smaltimento dei </a:t>
            </a:r>
            <a:r>
              <a:rPr lang="it-IT" sz="1800" dirty="0" smtClean="0">
                <a:latin typeface="Comic Sans MS" panose="030F0702030302020204" pitchFamily="66" charset="0"/>
              </a:rPr>
              <a:t>reflui</a:t>
            </a:r>
          </a:p>
          <a:p>
            <a:pPr lvl="1" algn="just">
              <a:buNone/>
            </a:pPr>
            <a:endParaRPr lang="it-IT" sz="800" dirty="0" smtClean="0">
              <a:latin typeface="Comic Sans MS" panose="030F0702030302020204" pitchFamily="66" charset="0"/>
            </a:endParaRPr>
          </a:p>
          <a:p>
            <a:pPr lvl="1" algn="just"/>
            <a:r>
              <a:rPr lang="it-IT" sz="1800" dirty="0" smtClean="0">
                <a:latin typeface="Comic Sans MS" panose="030F0702030302020204" pitchFamily="66" charset="0"/>
              </a:rPr>
              <a:t>regolamentazione </a:t>
            </a:r>
            <a:r>
              <a:rPr lang="it-IT" sz="1800" dirty="0">
                <a:latin typeface="Comic Sans MS" panose="030F0702030302020204" pitchFamily="66" charset="0"/>
              </a:rPr>
              <a:t>delle pratiche di spandimento dei reflui e dei concimi </a:t>
            </a:r>
            <a:r>
              <a:rPr lang="it-IT" sz="1800" dirty="0" smtClean="0">
                <a:latin typeface="Comic Sans MS" panose="030F0702030302020204" pitchFamily="66" charset="0"/>
              </a:rPr>
              <a:t>azotati</a:t>
            </a:r>
          </a:p>
          <a:p>
            <a:pPr lvl="1" algn="just">
              <a:buNone/>
            </a:pPr>
            <a:endParaRPr lang="it-IT" sz="800" dirty="0" smtClean="0">
              <a:latin typeface="Comic Sans MS" panose="030F0702030302020204" pitchFamily="66" charset="0"/>
            </a:endParaRPr>
          </a:p>
          <a:p>
            <a:pPr lvl="1" algn="just"/>
            <a:r>
              <a:rPr lang="it-IT" sz="1800" dirty="0" smtClean="0">
                <a:latin typeface="Comic Sans MS" panose="030F0702030302020204" pitchFamily="66" charset="0"/>
              </a:rPr>
              <a:t>Limitazione del </a:t>
            </a:r>
            <a:r>
              <a:rPr lang="it-IT" sz="1800" dirty="0">
                <a:latin typeface="Comic Sans MS" panose="030F0702030302020204" pitchFamily="66" charset="0"/>
              </a:rPr>
              <a:t>contenuto di azoto nei </a:t>
            </a:r>
            <a:r>
              <a:rPr lang="it-IT" sz="1800" dirty="0" smtClean="0">
                <a:latin typeface="Comic Sans MS" panose="030F0702030302020204" pitchFamily="66" charset="0"/>
              </a:rPr>
              <a:t>fertilizzanti</a:t>
            </a:r>
            <a:endParaRPr lang="it-IT" sz="1800" dirty="0">
              <a:latin typeface="Comic Sans MS" panose="030F0702030302020204" pitchFamily="66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2" y="245706"/>
            <a:ext cx="1581717" cy="40326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1D81C-550A-41BD-B2BD-6AE4D40E7380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8" name="Freccia a destra rientrata 7"/>
          <p:cNvSpPr/>
          <p:nvPr/>
        </p:nvSpPr>
        <p:spPr>
          <a:xfrm>
            <a:off x="6845645" y="1173891"/>
            <a:ext cx="889685" cy="210065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68042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Blu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ilo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</TotalTime>
  <Words>1046</Words>
  <Application>Microsoft Office PowerPoint</Application>
  <PresentationFormat>Personalizzato</PresentationFormat>
  <Paragraphs>168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Filo</vt:lpstr>
      <vt:lpstr>Inquinamento atmosferico,  monitoraggio, salute e programmazione nell’ottica di uno sviluppo sostenibile     CAMPOBASSO – 29 APRILE 2016 ARPA Molise C.da Selva Piana</vt:lpstr>
      <vt:lpstr>P.R.I.A.Mo. Piano Regionale Integrato per la qualità dell’Aria Molise    </vt:lpstr>
      <vt:lpstr>Gli obiettivi     </vt:lpstr>
      <vt:lpstr>Obiettivo prioritario </vt:lpstr>
      <vt:lpstr>Settori di intervento     </vt:lpstr>
      <vt:lpstr>1) Città e trasporti    </vt:lpstr>
      <vt:lpstr>2) Energia    </vt:lpstr>
      <vt:lpstr>3)Attività produttive    </vt:lpstr>
      <vt:lpstr>4) Agricoltura    </vt:lpstr>
      <vt:lpstr>Linee di azione – 1)Città e trasporti    </vt:lpstr>
      <vt:lpstr>Linee di azione – 1)Città e trasporti    </vt:lpstr>
      <vt:lpstr>Linee di azione  1) Città e trasporti    </vt:lpstr>
      <vt:lpstr>Linee di azione   1)Città e trasporti    </vt:lpstr>
      <vt:lpstr>Linee di azione   1) Città e trasporti    </vt:lpstr>
      <vt:lpstr> Linee di azione  2)Energia    </vt:lpstr>
      <vt:lpstr>Linee di azione  2)Energia    </vt:lpstr>
      <vt:lpstr> Linee di azione:   3)Attività produttive    </vt:lpstr>
      <vt:lpstr>Linee di azione:   3)Attività produttive </vt:lpstr>
      <vt:lpstr>Linee di azione:   3)Attività produttive</vt:lpstr>
      <vt:lpstr>Linee di azione:   3)Attività produttive</vt:lpstr>
      <vt:lpstr>Linee di azione   4)Agricoltura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Michela</dc:creator>
  <cp:lastModifiedBy>Utente</cp:lastModifiedBy>
  <cp:revision>64</cp:revision>
  <dcterms:created xsi:type="dcterms:W3CDTF">2016-04-14T09:06:36Z</dcterms:created>
  <dcterms:modified xsi:type="dcterms:W3CDTF">2016-04-28T17:26:37Z</dcterms:modified>
</cp:coreProperties>
</file>