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54" r:id="rId2"/>
  </p:sldMasterIdLst>
  <p:notesMasterIdLst>
    <p:notesMasterId r:id="rId36"/>
  </p:notesMasterIdLst>
  <p:handoutMasterIdLst>
    <p:handoutMasterId r:id="rId37"/>
  </p:handoutMasterIdLst>
  <p:sldIdLst>
    <p:sldId id="456" r:id="rId3"/>
    <p:sldId id="524" r:id="rId4"/>
    <p:sldId id="525" r:id="rId5"/>
    <p:sldId id="629" r:id="rId6"/>
    <p:sldId id="630" r:id="rId7"/>
    <p:sldId id="645" r:id="rId8"/>
    <p:sldId id="531" r:id="rId9"/>
    <p:sldId id="649" r:id="rId10"/>
    <p:sldId id="610" r:id="rId11"/>
    <p:sldId id="646" r:id="rId12"/>
    <p:sldId id="653" r:id="rId13"/>
    <p:sldId id="654" r:id="rId14"/>
    <p:sldId id="614" r:id="rId15"/>
    <p:sldId id="566" r:id="rId16"/>
    <p:sldId id="573" r:id="rId17"/>
    <p:sldId id="578" r:id="rId18"/>
    <p:sldId id="652" r:id="rId19"/>
    <p:sldId id="638" r:id="rId20"/>
    <p:sldId id="650" r:id="rId21"/>
    <p:sldId id="647" r:id="rId22"/>
    <p:sldId id="651" r:id="rId23"/>
    <p:sldId id="585" r:id="rId24"/>
    <p:sldId id="588" r:id="rId25"/>
    <p:sldId id="590" r:id="rId26"/>
    <p:sldId id="592" r:id="rId27"/>
    <p:sldId id="617" r:id="rId28"/>
    <p:sldId id="601" r:id="rId29"/>
    <p:sldId id="602" r:id="rId30"/>
    <p:sldId id="603" r:id="rId31"/>
    <p:sldId id="604" r:id="rId32"/>
    <p:sldId id="606" r:id="rId33"/>
    <p:sldId id="644" r:id="rId34"/>
    <p:sldId id="648" r:id="rId3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EA4"/>
    <a:srgbClr val="2886A4"/>
    <a:srgbClr val="7A2600"/>
    <a:srgbClr val="000060"/>
    <a:srgbClr val="F7F7F7"/>
    <a:srgbClr val="004D86"/>
    <a:srgbClr val="000066"/>
    <a:srgbClr val="2479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7" autoAdjust="0"/>
    <p:restoredTop sz="96305" autoAdjust="0"/>
  </p:normalViewPr>
  <p:slideViewPr>
    <p:cSldViewPr snapToGrid="0" snapToObjects="1">
      <p:cViewPr varScale="1">
        <p:scale>
          <a:sx n="106" d="100"/>
          <a:sy n="106" d="100"/>
        </p:scale>
        <p:origin x="-1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9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26"/>
    </p:cViewPr>
  </p:sorterViewPr>
  <p:notesViewPr>
    <p:cSldViewPr snapToGrid="0" snapToObjects="1">
      <p:cViewPr varScale="1">
        <p:scale>
          <a:sx n="83" d="100"/>
          <a:sy n="83" d="100"/>
        </p:scale>
        <p:origin x="-1908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entury Gothic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entury Gothic" pitchFamily="34" charset="0"/>
              </a:defRPr>
            </a:lvl1pPr>
          </a:lstStyle>
          <a:p>
            <a:pPr>
              <a:defRPr/>
            </a:pPr>
            <a:fld id="{EC293533-1811-4A95-A5AA-D540FB6EAB8D}" type="datetimeFigureOut">
              <a:rPr lang="it-IT"/>
              <a:pPr>
                <a:defRPr/>
              </a:pPr>
              <a:t>28/04/2016</a:t>
            </a:fld>
            <a:endParaRPr lang="it-IT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entury Gothic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entury Gothic" pitchFamily="34" charset="0"/>
              </a:defRPr>
            </a:lvl1pPr>
          </a:lstStyle>
          <a:p>
            <a:pPr>
              <a:defRPr/>
            </a:pPr>
            <a:fld id="{6EE6AD7A-25A1-4E18-90AF-8769E6B7506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CB13A57-1FBC-4824-A8FB-C5C741DC33C6}" type="datetimeFigureOut">
              <a:rPr lang="it-IT"/>
              <a:pPr>
                <a:defRPr/>
              </a:pPr>
              <a:t>28/04/2016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B70F8C9-CE45-4153-B16E-8BAB61661F5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3346450" y="6538913"/>
            <a:ext cx="5632450" cy="182562"/>
          </a:xfrm>
          <a:prstGeom prst="rect">
            <a:avLst/>
          </a:prstGeom>
          <a:solidFill>
            <a:srgbClr val="3366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+mn-lt"/>
            </a:endParaRPr>
          </a:p>
        </p:txBody>
      </p:sp>
      <p:grpSp>
        <p:nvGrpSpPr>
          <p:cNvPr id="5" name="Gruppo 11"/>
          <p:cNvGrpSpPr>
            <a:grpSpLocks/>
          </p:cNvGrpSpPr>
          <p:nvPr userDrawn="1"/>
        </p:nvGrpSpPr>
        <p:grpSpPr bwMode="auto">
          <a:xfrm>
            <a:off x="69850" y="68263"/>
            <a:ext cx="1114425" cy="1119187"/>
            <a:chOff x="69679" y="67983"/>
            <a:chExt cx="1114678" cy="1118773"/>
          </a:xfrm>
        </p:grpSpPr>
        <p:grpSp>
          <p:nvGrpSpPr>
            <p:cNvPr id="6" name="Rectangle 6"/>
            <p:cNvGrpSpPr>
              <a:grpSpLocks/>
            </p:cNvGrpSpPr>
            <p:nvPr userDrawn="1"/>
          </p:nvGrpSpPr>
          <p:grpSpPr bwMode="auto">
            <a:xfrm>
              <a:off x="69679" y="67983"/>
              <a:ext cx="1114678" cy="1118773"/>
              <a:chOff x="4616" y="165"/>
              <a:chExt cx="967" cy="960"/>
            </a:xfrm>
          </p:grpSpPr>
          <p:pic>
            <p:nvPicPr>
              <p:cNvPr id="8" name="Rectangle 6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16" y="165"/>
                <a:ext cx="967" cy="960"/>
              </a:xfrm>
              <a:prstGeom prst="flowChartConnector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617" y="169"/>
                <a:ext cx="963" cy="955"/>
              </a:xfrm>
              <a:prstGeom prst="flowChartConnector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</p:grpSp>
        <p:pic>
          <p:nvPicPr>
            <p:cNvPr id="7" name="Picture 13" descr="Risultati immagini per dipartimento tiberio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72" y="142801"/>
              <a:ext cx="968319" cy="974154"/>
            </a:xfrm>
            <a:prstGeom prst="flowChartConnector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335345"/>
            <a:ext cx="6508377" cy="928851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350" y="261938"/>
            <a:ext cx="5681663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7700" y="266700"/>
            <a:ext cx="5668963" cy="32480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8288" y="268288"/>
            <a:ext cx="188912" cy="3511550"/>
          </a:xfrm>
          <a:prstGeom prst="rect">
            <a:avLst/>
          </a:prstGeom>
          <a:solidFill>
            <a:srgbClr val="3366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+mn-lt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288" y="671513"/>
            <a:ext cx="5473959" cy="2466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9763" y="3522663"/>
            <a:ext cx="56784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0530" y="2057832"/>
            <a:ext cx="842963" cy="96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19450" y="6356350"/>
            <a:ext cx="4735513" cy="365125"/>
          </a:xfr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333333">
                    <a:lumMod val="60000"/>
                    <a:lumOff val="4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56588" y="6356350"/>
            <a:ext cx="685800" cy="365125"/>
          </a:xfrm>
        </p:spPr>
        <p:txBody>
          <a:bodyPr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333333">
                    <a:lumMod val="60000"/>
                    <a:lumOff val="4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0A778B-80FA-4F5B-B221-CB39076C3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212013" y="268288"/>
            <a:ext cx="1646237" cy="1646237"/>
          </a:xfrm>
          <a:prstGeom prst="rect">
            <a:avLst/>
          </a:prstGeom>
          <a:solidFill>
            <a:srgbClr val="3366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+mn-lt"/>
            </a:endParaRPr>
          </a:p>
        </p:txBody>
      </p:sp>
      <p:grpSp>
        <p:nvGrpSpPr>
          <p:cNvPr id="5" name="Rectangle 6"/>
          <p:cNvGrpSpPr>
            <a:grpSpLocks/>
          </p:cNvGrpSpPr>
          <p:nvPr userDrawn="1"/>
        </p:nvGrpSpPr>
        <p:grpSpPr bwMode="auto">
          <a:xfrm>
            <a:off x="219075" y="220663"/>
            <a:ext cx="1535113" cy="1524000"/>
            <a:chOff x="4616" y="165"/>
            <a:chExt cx="967" cy="960"/>
          </a:xfrm>
        </p:grpSpPr>
        <p:pic>
          <p:nvPicPr>
            <p:cNvPr id="6" name="Rectangl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6" y="165"/>
              <a:ext cx="967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619" y="169"/>
              <a:ext cx="961" cy="95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3"/>
          <a:srcRect r="74924"/>
          <a:stretch>
            <a:fillRect/>
          </a:stretch>
        </p:blipFill>
        <p:spPr bwMode="auto">
          <a:xfrm>
            <a:off x="334963" y="339725"/>
            <a:ext cx="13001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8288"/>
            <a:ext cx="6508377" cy="928851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333333">
                    <a:lumMod val="60000"/>
                    <a:lumOff val="40000"/>
                  </a:srgbClr>
                </a:solidFill>
              </a:defRPr>
            </a:lvl1pPr>
          </a:lstStyle>
          <a:p>
            <a:pPr>
              <a:defRPr/>
            </a:pPr>
            <a:fld id="{F470C345-99B0-4A3E-A0FC-658C25662548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60071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360363"/>
            <a:ext cx="506412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prstClr val="white"/>
                </a:solidFill>
                <a:latin typeface="Century Gothic"/>
              </a:defRPr>
            </a:lvl1pPr>
          </a:lstStyle>
          <a:p>
            <a:pPr>
              <a:defRPr/>
            </a:pPr>
            <a:fld id="{BF3684D2-D64C-4D40-8145-6DCAA276F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87700" y="268288"/>
            <a:ext cx="5668963" cy="2560637"/>
          </a:xfrm>
          <a:prstGeom prst="rect">
            <a:avLst/>
          </a:prstGeom>
          <a:solidFill>
            <a:srgbClr val="3366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68288" y="268288"/>
            <a:ext cx="184150" cy="3886200"/>
          </a:xfrm>
          <a:prstGeom prst="rect">
            <a:avLst/>
          </a:prstGeom>
          <a:solidFill>
            <a:srgbClr val="3366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2200" b="0" baseline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B30EFD36-1E29-4BD0-BCD9-0FB7BC6D81D4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333333">
                    <a:lumMod val="60000"/>
                    <a:lumOff val="4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8F64B3-D0D6-4FFE-BFA6-F98EC7DE8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52650" y="123825"/>
            <a:ext cx="650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9938" y="2209800"/>
            <a:ext cx="650875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66FF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rgbClr val="000066"/>
          </a:solidFill>
          <a:latin typeface="Arial" charset="0"/>
          <a:ea typeface="+mn-ea"/>
          <a:cs typeface="+mn-cs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rgbClr val="000066"/>
          </a:solidFill>
          <a:latin typeface="Arial" charset="0"/>
          <a:ea typeface="+mn-ea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rgbClr val="000066"/>
          </a:solidFill>
          <a:latin typeface="Arial" charset="0"/>
          <a:ea typeface="+mn-ea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rgbClr val="000066"/>
          </a:solidFill>
          <a:latin typeface="Arial" charset="0"/>
          <a:ea typeface="+mn-ea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rgbClr val="000066"/>
          </a:solidFill>
          <a:latin typeface="Arial" charset="0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276600" y="390525"/>
            <a:ext cx="549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base">
              <a:spcBef>
                <a:spcPct val="0"/>
              </a:spcBef>
              <a:spcAft>
                <a:spcPct val="0"/>
              </a:spcAft>
              <a:defRPr sz="2200" b="0" baseline="0">
                <a:solidFill>
                  <a:prstClr val="white"/>
                </a:solidFill>
                <a:latin typeface="Century Gothic"/>
              </a:defRPr>
            </a:lvl1pPr>
          </a:lstStyle>
          <a:p>
            <a:pPr>
              <a:defRPr/>
            </a:pPr>
            <a:fld id="{B256BD85-7883-4C6F-8F15-45178C5782F3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3100" y="6356350"/>
            <a:ext cx="473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6113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333333">
                    <a:lumMod val="60000"/>
                    <a:lumOff val="4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71C724-7D2D-44AC-B4E9-4EC34EBF0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olo 1"/>
          <p:cNvSpPr>
            <a:spLocks noGrp="1"/>
          </p:cNvSpPr>
          <p:nvPr>
            <p:ph type="ctrTitle"/>
          </p:nvPr>
        </p:nvSpPr>
        <p:spPr>
          <a:xfrm>
            <a:off x="190500" y="3841750"/>
            <a:ext cx="8851900" cy="1647825"/>
          </a:xfrm>
        </p:spPr>
        <p:txBody>
          <a:bodyPr/>
          <a:lstStyle/>
          <a:p>
            <a:pPr algn="ctr"/>
            <a:r>
              <a:rPr lang="it-IT" sz="3600" b="1" smtClean="0">
                <a:solidFill>
                  <a:srgbClr val="0033CC"/>
                </a:solidFill>
                <a:latin typeface="Century Gothic" pitchFamily="34" charset="0"/>
              </a:rPr>
              <a:t>Effetti dell’inquinamento atmosferico </a:t>
            </a:r>
            <a:br>
              <a:rPr lang="it-IT" sz="3600" b="1" smtClean="0">
                <a:solidFill>
                  <a:srgbClr val="0033CC"/>
                </a:solidFill>
                <a:latin typeface="Century Gothic" pitchFamily="34" charset="0"/>
              </a:rPr>
            </a:br>
            <a:r>
              <a:rPr lang="it-IT" sz="3600" b="1" smtClean="0">
                <a:solidFill>
                  <a:srgbClr val="0033CC"/>
                </a:solidFill>
                <a:latin typeface="Century Gothic" pitchFamily="34" charset="0"/>
              </a:rPr>
              <a:t>sulla salute dell’uomo: </a:t>
            </a:r>
            <a:br>
              <a:rPr lang="it-IT" sz="3600" b="1" smtClean="0">
                <a:solidFill>
                  <a:srgbClr val="0033CC"/>
                </a:solidFill>
                <a:latin typeface="Century Gothic" pitchFamily="34" charset="0"/>
              </a:rPr>
            </a:br>
            <a:r>
              <a:rPr lang="it-IT" sz="2600" i="1" smtClean="0">
                <a:solidFill>
                  <a:srgbClr val="0033CC"/>
                </a:solidFill>
                <a:latin typeface="Century Gothic" pitchFamily="34" charset="0"/>
              </a:rPr>
              <a:t>il ruolo dei cittadini e delle Istituzioni nella prevenzione</a:t>
            </a:r>
          </a:p>
        </p:txBody>
      </p:sp>
      <p:sp>
        <p:nvSpPr>
          <p:cNvPr id="9218" name="Sottotitolo 2"/>
          <p:cNvSpPr>
            <a:spLocks noGrp="1"/>
          </p:cNvSpPr>
          <p:nvPr>
            <p:ph type="subTitle" idx="1"/>
          </p:nvPr>
        </p:nvSpPr>
        <p:spPr>
          <a:xfrm>
            <a:off x="523875" y="5832475"/>
            <a:ext cx="8396288" cy="854075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it-IT" sz="1800" b="1" smtClean="0">
                <a:solidFill>
                  <a:schemeClr val="accent1"/>
                </a:solidFill>
                <a:latin typeface="Century Gothic" pitchFamily="34" charset="0"/>
              </a:rPr>
              <a:t>Giancarlo Ripabelli, Manuela Tamburro</a:t>
            </a:r>
          </a:p>
          <a:p>
            <a:pPr algn="r">
              <a:lnSpc>
                <a:spcPct val="80000"/>
              </a:lnSpc>
            </a:pPr>
            <a:endParaRPr lang="it-IT" sz="800" i="1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r">
              <a:lnSpc>
                <a:spcPct val="80000"/>
              </a:lnSpc>
            </a:pPr>
            <a:r>
              <a:rPr lang="it-IT" sz="1400" i="1" smtClean="0">
                <a:solidFill>
                  <a:srgbClr val="000060"/>
                </a:solidFill>
                <a:latin typeface="Century Gothic" pitchFamily="34" charset="0"/>
              </a:rPr>
              <a:t>Cattedra di Igiene - Dipartimento di Medicina e di Scienze della Salute “V. Tiberio”</a:t>
            </a:r>
          </a:p>
          <a:p>
            <a:pPr algn="r">
              <a:lnSpc>
                <a:spcPct val="80000"/>
              </a:lnSpc>
            </a:pPr>
            <a:endParaRPr lang="it-IT" sz="600" smtClean="0">
              <a:solidFill>
                <a:srgbClr val="000060"/>
              </a:solidFill>
              <a:latin typeface="Century Gothic" pitchFamily="34" charset="0"/>
            </a:endParaRPr>
          </a:p>
          <a:p>
            <a:pPr algn="r">
              <a:lnSpc>
                <a:spcPct val="80000"/>
              </a:lnSpc>
            </a:pPr>
            <a:r>
              <a:rPr lang="it-IT" sz="1400" smtClean="0">
                <a:solidFill>
                  <a:srgbClr val="000060"/>
                </a:solidFill>
                <a:latin typeface="Century Gothic" pitchFamily="34" charset="0"/>
              </a:rPr>
              <a:t>Università degli Studi del Molise - Campobasso</a:t>
            </a:r>
          </a:p>
        </p:txBody>
      </p:sp>
      <p:pic>
        <p:nvPicPr>
          <p:cNvPr id="9219" name="Picture 21"/>
          <p:cNvPicPr>
            <a:picLocks noChangeAspect="1" noChangeArrowheads="1"/>
          </p:cNvPicPr>
          <p:nvPr/>
        </p:nvPicPr>
        <p:blipFill>
          <a:blip r:embed="rId2"/>
          <a:srcRect r="48692"/>
          <a:stretch>
            <a:fillRect/>
          </a:stretch>
        </p:blipFill>
        <p:spPr bwMode="auto">
          <a:xfrm>
            <a:off x="674688" y="5784850"/>
            <a:ext cx="92551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330200"/>
            <a:ext cx="8572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magine 4"/>
          <p:cNvPicPr>
            <a:picLocks noChangeAspect="1"/>
          </p:cNvPicPr>
          <p:nvPr/>
        </p:nvPicPr>
        <p:blipFill>
          <a:blip r:embed="rId4"/>
          <a:srcRect t="16264" b="23515"/>
          <a:stretch>
            <a:fillRect/>
          </a:stretch>
        </p:blipFill>
        <p:spPr bwMode="auto">
          <a:xfrm>
            <a:off x="673100" y="1563688"/>
            <a:ext cx="21209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mmagin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114" t="4408" r="3876" b="6497"/>
          <a:stretch>
            <a:fillRect/>
          </a:stretch>
        </p:blipFill>
        <p:spPr bwMode="auto">
          <a:xfrm>
            <a:off x="873125" y="2471738"/>
            <a:ext cx="18843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b="18998"/>
          <a:stretch/>
        </p:blipFill>
        <p:spPr>
          <a:xfrm>
            <a:off x="4118417" y="446236"/>
            <a:ext cx="4164142" cy="19871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ttangolo 8"/>
          <p:cNvSpPr/>
          <p:nvPr/>
        </p:nvSpPr>
        <p:spPr>
          <a:xfrm>
            <a:off x="3200400" y="2798064"/>
            <a:ext cx="5652000" cy="758952"/>
          </a:xfrm>
          <a:prstGeom prst="rect">
            <a:avLst/>
          </a:prstGeom>
          <a:solidFill>
            <a:srgbClr val="096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105150" y="2565400"/>
            <a:ext cx="5853113" cy="1004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Inquinamento atmosferico </a:t>
            </a:r>
            <a:endParaRPr lang="it-IT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it-IT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Monitoraggio, salute e programmazione </a:t>
            </a:r>
          </a:p>
          <a:p>
            <a:pPr algn="ctr"/>
            <a:r>
              <a:rPr lang="it-IT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nell’ottica di uno sviluppo sostenibile</a:t>
            </a:r>
          </a:p>
          <a:p>
            <a:pPr algn="ctr"/>
            <a:r>
              <a:rPr lang="it-IT" sz="1400" b="1"/>
              <a:t>CAMPOBASSO – 29 APRILE 2016 </a:t>
            </a:r>
            <a:r>
              <a:rPr lang="it-IT" sz="1400"/>
              <a:t> </a:t>
            </a:r>
            <a:r>
              <a:rPr lang="it-IT" sz="1400" b="1"/>
              <a:t>Sala Conferenze ARPA Molise</a:t>
            </a:r>
            <a:endParaRPr lang="it-IT" sz="1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>
          <a:xfrm>
            <a:off x="1352550" y="341313"/>
            <a:ext cx="7791450" cy="615950"/>
          </a:xfrm>
        </p:spPr>
        <p:txBody>
          <a:bodyPr/>
          <a:lstStyle/>
          <a:p>
            <a:r>
              <a:rPr lang="it-IT" sz="3200" b="1" smtClean="0">
                <a:latin typeface="Century Gothic" pitchFamily="34" charset="0"/>
              </a:rPr>
              <a:t>Classificazione degli agenti inquinanti</a:t>
            </a:r>
            <a:endParaRPr lang="it-IT" sz="3200" smtClean="0">
              <a:latin typeface="Century Gothic" pitchFamily="34" charset="0"/>
            </a:endParaRPr>
          </a:p>
        </p:txBody>
      </p:sp>
      <p:sp>
        <p:nvSpPr>
          <p:cNvPr id="20482" name="Segnaposto contenuto 2"/>
          <p:cNvSpPr>
            <a:spLocks noGrp="1"/>
          </p:cNvSpPr>
          <p:nvPr>
            <p:ph idx="1"/>
          </p:nvPr>
        </p:nvSpPr>
        <p:spPr>
          <a:xfrm>
            <a:off x="284163" y="1395413"/>
            <a:ext cx="8713787" cy="5068887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004D86"/>
              </a:buClr>
              <a:buFont typeface="Wingdings" pitchFamily="2" charset="2"/>
              <a:buChar char="q"/>
            </a:pPr>
            <a:r>
              <a:rPr lang="it-IT" sz="2200" b="1" smtClean="0">
                <a:solidFill>
                  <a:srgbClr val="247994"/>
                </a:solidFill>
                <a:latin typeface="Century Gothic" pitchFamily="34" charset="0"/>
              </a:rPr>
              <a:t> CANCEROGENI  </a:t>
            </a:r>
            <a:r>
              <a:rPr lang="it-IT" sz="2200" smtClean="0">
                <a:solidFill>
                  <a:srgbClr val="000060"/>
                </a:solidFill>
                <a:latin typeface="Century Gothic" pitchFamily="34" charset="0"/>
              </a:rPr>
              <a:t>inducono cancro o aumentano la frequenza di insorgenza in una popolazione esposta</a:t>
            </a:r>
          </a:p>
          <a:p>
            <a:pPr marL="0" indent="0">
              <a:spcBef>
                <a:spcPct val="0"/>
              </a:spcBef>
              <a:buClr>
                <a:srgbClr val="004D86"/>
              </a:buClr>
              <a:buFont typeface="Wingdings" pitchFamily="2" charset="2"/>
              <a:buChar char="q"/>
            </a:pPr>
            <a:endParaRPr lang="it-IT" sz="1600" b="1" smtClean="0">
              <a:solidFill>
                <a:srgbClr val="247994"/>
              </a:solidFill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Clr>
                <a:srgbClr val="004D86"/>
              </a:buClr>
              <a:buFont typeface="Wingdings" pitchFamily="2" charset="2"/>
              <a:buChar char="q"/>
            </a:pPr>
            <a:r>
              <a:rPr lang="it-IT" sz="2200" b="1" smtClean="0">
                <a:solidFill>
                  <a:srgbClr val="247994"/>
                </a:solidFill>
                <a:latin typeface="Century Gothic" pitchFamily="34" charset="0"/>
              </a:rPr>
              <a:t> MUTAGENI </a:t>
            </a:r>
            <a:r>
              <a:rPr lang="it-IT" sz="2200" smtClean="0">
                <a:solidFill>
                  <a:srgbClr val="000060"/>
                </a:solidFill>
                <a:latin typeface="Century Gothic" pitchFamily="34" charset="0"/>
              </a:rPr>
              <a:t>causano cambiamenti o alterazioni a carico del materiale genetico</a:t>
            </a:r>
          </a:p>
          <a:p>
            <a:pPr marL="0" indent="0">
              <a:spcBef>
                <a:spcPct val="0"/>
              </a:spcBef>
              <a:buClr>
                <a:srgbClr val="004D86"/>
              </a:buClr>
              <a:buFont typeface="Wingdings" pitchFamily="2" charset="2"/>
              <a:buChar char="q"/>
            </a:pPr>
            <a:endParaRPr lang="it-IT" sz="1600" b="1" smtClean="0">
              <a:solidFill>
                <a:srgbClr val="000060"/>
              </a:solidFill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Clr>
                <a:srgbClr val="004D86"/>
              </a:buClr>
              <a:buFont typeface="Wingdings" pitchFamily="2" charset="2"/>
              <a:buChar char="q"/>
            </a:pPr>
            <a:r>
              <a:rPr lang="it-IT" sz="2200" b="1" smtClean="0">
                <a:solidFill>
                  <a:srgbClr val="247994"/>
                </a:solidFill>
                <a:latin typeface="Century Gothic" pitchFamily="34" charset="0"/>
              </a:rPr>
              <a:t> EPIGENETICI </a:t>
            </a:r>
            <a:r>
              <a:rPr lang="it-IT" sz="2200" smtClean="0">
                <a:solidFill>
                  <a:srgbClr val="000060"/>
                </a:solidFill>
                <a:latin typeface="Century Gothic" pitchFamily="34" charset="0"/>
              </a:rPr>
              <a:t>causano un cambiamento ereditabile che altera l’attività di uno o più geni</a:t>
            </a:r>
          </a:p>
          <a:p>
            <a:pPr marL="0" indent="0">
              <a:spcBef>
                <a:spcPct val="0"/>
              </a:spcBef>
              <a:buClr>
                <a:srgbClr val="004D86"/>
              </a:buClr>
              <a:buFont typeface="Wingdings" pitchFamily="2" charset="2"/>
              <a:buChar char="q"/>
            </a:pPr>
            <a:endParaRPr lang="it-IT" sz="1600" b="1" smtClean="0">
              <a:solidFill>
                <a:srgbClr val="247994"/>
              </a:solidFill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Clr>
                <a:srgbClr val="004D86"/>
              </a:buClr>
              <a:buFont typeface="Wingdings" pitchFamily="2" charset="2"/>
              <a:buChar char="q"/>
            </a:pPr>
            <a:r>
              <a:rPr lang="it-IT" sz="2200" b="1" smtClean="0">
                <a:solidFill>
                  <a:srgbClr val="247994"/>
                </a:solidFill>
                <a:latin typeface="Century Gothic" pitchFamily="34" charset="0"/>
              </a:rPr>
              <a:t> AGENTI TOSSICI </a:t>
            </a:r>
            <a:r>
              <a:rPr lang="it-IT" sz="2200" smtClean="0">
                <a:solidFill>
                  <a:srgbClr val="000060"/>
                </a:solidFill>
                <a:latin typeface="Century Gothic" pitchFamily="34" charset="0"/>
              </a:rPr>
              <a:t>possono provocare la morte</a:t>
            </a:r>
          </a:p>
          <a:p>
            <a:pPr marL="0" indent="0">
              <a:spcBef>
                <a:spcPct val="0"/>
              </a:spcBef>
              <a:buClr>
                <a:srgbClr val="004D86"/>
              </a:buClr>
              <a:buFont typeface="Wingdings" pitchFamily="2" charset="2"/>
              <a:buChar char="q"/>
            </a:pPr>
            <a:endParaRPr lang="it-IT" sz="1600" b="1" smtClean="0">
              <a:solidFill>
                <a:srgbClr val="247994"/>
              </a:solidFill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Clr>
                <a:srgbClr val="004D86"/>
              </a:buClr>
              <a:buFont typeface="Wingdings" pitchFamily="2" charset="2"/>
              <a:buChar char="q"/>
            </a:pPr>
            <a:r>
              <a:rPr lang="it-IT" sz="2200" b="1" smtClean="0">
                <a:solidFill>
                  <a:srgbClr val="247994"/>
                </a:solidFill>
                <a:latin typeface="Century Gothic" pitchFamily="34" charset="0"/>
              </a:rPr>
              <a:t> AGENTI NOCIVI </a:t>
            </a:r>
            <a:r>
              <a:rPr lang="it-IT" sz="2200" smtClean="0">
                <a:solidFill>
                  <a:srgbClr val="000060"/>
                </a:solidFill>
                <a:latin typeface="Century Gothic" pitchFamily="34" charset="0"/>
              </a:rPr>
              <a:t>provocano danni di minore entità</a:t>
            </a:r>
            <a:endParaRPr lang="it-IT" sz="2200" b="1" smtClean="0">
              <a:solidFill>
                <a:srgbClr val="247994"/>
              </a:solidFill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Clr>
                <a:srgbClr val="004D86"/>
              </a:buClr>
              <a:buFont typeface="Wingdings" pitchFamily="2" charset="2"/>
              <a:buChar char="q"/>
            </a:pPr>
            <a:endParaRPr lang="it-IT" sz="400" smtClean="0">
              <a:solidFill>
                <a:srgbClr val="000060"/>
              </a:solidFill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Clr>
                <a:srgbClr val="004D86"/>
              </a:buClr>
              <a:buFont typeface="Wingdings 2" pitchFamily="18" charset="2"/>
              <a:buNone/>
            </a:pPr>
            <a:endParaRPr lang="it-IT" sz="1100" b="1" smtClean="0">
              <a:solidFill>
                <a:srgbClr val="000060"/>
              </a:solidFill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Clr>
                <a:srgbClr val="004D86"/>
              </a:buClr>
              <a:buFont typeface="Wingdings 2" pitchFamily="18" charset="2"/>
              <a:buNone/>
            </a:pPr>
            <a:r>
              <a:rPr lang="it-IT" sz="2200" b="1" smtClean="0">
                <a:solidFill>
                  <a:srgbClr val="000060"/>
                </a:solidFill>
                <a:latin typeface="Century Gothic" pitchFamily="34" charset="0"/>
              </a:rPr>
              <a:t>…. anche classificati in base a</a:t>
            </a:r>
            <a:r>
              <a:rPr lang="it-IT" sz="1800" smtClean="0">
                <a:solidFill>
                  <a:srgbClr val="000060"/>
                </a:solidFill>
                <a:latin typeface="Century Gothic" pitchFamily="34" charset="0"/>
              </a:rPr>
              <a:t>: </a:t>
            </a:r>
            <a:r>
              <a:rPr lang="it-IT" sz="2200" b="1" smtClean="0">
                <a:solidFill>
                  <a:srgbClr val="7A2600"/>
                </a:solidFill>
                <a:latin typeface="Century Gothic" pitchFamily="34" charset="0"/>
              </a:rPr>
              <a:t>gravità del danno</a:t>
            </a:r>
            <a:r>
              <a:rPr lang="it-IT" sz="2200" smtClean="0">
                <a:solidFill>
                  <a:srgbClr val="000060"/>
                </a:solidFill>
                <a:latin typeface="Century Gothic" pitchFamily="34" charset="0"/>
              </a:rPr>
              <a:t>, </a:t>
            </a:r>
            <a:r>
              <a:rPr lang="it-IT" sz="2200" b="1" smtClean="0">
                <a:solidFill>
                  <a:srgbClr val="7A2600"/>
                </a:solidFill>
                <a:latin typeface="Century Gothic" pitchFamily="34" charset="0"/>
              </a:rPr>
              <a:t>via di introduzione </a:t>
            </a:r>
            <a:r>
              <a:rPr lang="it-IT" sz="2200" smtClean="0">
                <a:solidFill>
                  <a:srgbClr val="000060"/>
                </a:solidFill>
                <a:latin typeface="Century Gothic" pitchFamily="34" charset="0"/>
              </a:rPr>
              <a:t>(inalazione, ingestione o penetrazione cutanea), </a:t>
            </a:r>
            <a:r>
              <a:rPr lang="it-IT" sz="2200" b="1" smtClean="0">
                <a:solidFill>
                  <a:srgbClr val="7A2600"/>
                </a:solidFill>
                <a:latin typeface="Century Gothic" pitchFamily="34" charset="0"/>
              </a:rPr>
              <a:t>reversibilità degli effetti </a:t>
            </a:r>
            <a:r>
              <a:rPr lang="it-IT" sz="2200" smtClean="0">
                <a:solidFill>
                  <a:srgbClr val="000060"/>
                </a:solidFill>
                <a:latin typeface="Century Gothic" pitchFamily="34" charset="0"/>
              </a:rPr>
              <a:t>(reversibili o irreversibili)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 idx="4294967295"/>
          </p:nvPr>
        </p:nvSpPr>
        <p:spPr>
          <a:xfrm>
            <a:off x="1325563" y="63500"/>
            <a:ext cx="7818437" cy="1268413"/>
          </a:xfrm>
        </p:spPr>
        <p:txBody>
          <a:bodyPr/>
          <a:lstStyle/>
          <a:p>
            <a:r>
              <a:rPr lang="it-IT" b="1" smtClean="0">
                <a:latin typeface="Century Gothic" pitchFamily="34" charset="0"/>
              </a:rPr>
              <a:t>Effetti dell’inquinamento atmosferico sulla salute dell’uomo</a:t>
            </a:r>
          </a:p>
        </p:txBody>
      </p:sp>
      <p:sp>
        <p:nvSpPr>
          <p:cNvPr id="57347" name="Segnaposto contenuto 2"/>
          <p:cNvSpPr>
            <a:spLocks noGrp="1"/>
          </p:cNvSpPr>
          <p:nvPr>
            <p:ph idx="4294967295"/>
          </p:nvPr>
        </p:nvSpPr>
        <p:spPr>
          <a:xfrm>
            <a:off x="371475" y="1409700"/>
            <a:ext cx="8596313" cy="1323975"/>
          </a:xfrm>
        </p:spPr>
        <p:txBody>
          <a:bodyPr/>
          <a:lstStyle/>
          <a:p>
            <a:pPr marL="219075" indent="-355600">
              <a:spcBef>
                <a:spcPct val="0"/>
              </a:spcBef>
              <a:buClr>
                <a:srgbClr val="7A2600"/>
              </a:buClr>
              <a:buFont typeface="Wingdings" pitchFamily="2" charset="2"/>
              <a:buChar char="q"/>
            </a:pPr>
            <a:r>
              <a:rPr lang="it-IT" sz="2400" b="1" smtClean="0">
                <a:solidFill>
                  <a:srgbClr val="7A2600"/>
                </a:solidFill>
                <a:latin typeface="Century Gothic" pitchFamily="34" charset="0"/>
              </a:rPr>
              <a:t>ACUTI</a:t>
            </a:r>
            <a:r>
              <a:rPr lang="it-IT" sz="2400" smtClean="0">
                <a:latin typeface="Century Gothic" pitchFamily="34" charset="0"/>
              </a:rPr>
              <a:t> - </a:t>
            </a:r>
            <a:r>
              <a:rPr lang="it-IT" sz="2400" b="1" i="1" smtClean="0">
                <a:solidFill>
                  <a:srgbClr val="7A2600"/>
                </a:solidFill>
                <a:latin typeface="Century Gothic" pitchFamily="34" charset="0"/>
              </a:rPr>
              <a:t>a breve termine</a:t>
            </a:r>
            <a:endParaRPr lang="it-IT" sz="2400" b="1" smtClean="0">
              <a:latin typeface="Century Gothic" pitchFamily="34" charset="0"/>
            </a:endParaRPr>
          </a:p>
          <a:p>
            <a:pPr marL="447675" lvl="1" indent="0">
              <a:spcBef>
                <a:spcPct val="0"/>
              </a:spcBef>
              <a:buClr>
                <a:srgbClr val="7A2600"/>
              </a:buClr>
              <a:buFont typeface="Wingdings 2" pitchFamily="18" charset="2"/>
              <a:buNone/>
            </a:pPr>
            <a:r>
              <a:rPr lang="it-IT" sz="2200" smtClean="0">
                <a:latin typeface="Century Gothic" pitchFamily="34" charset="0"/>
              </a:rPr>
              <a:t>dovuti all’</a:t>
            </a:r>
            <a:r>
              <a:rPr lang="it-IT" sz="2200" u="sng" smtClean="0">
                <a:latin typeface="Century Gothic" pitchFamily="34" charset="0"/>
              </a:rPr>
              <a:t>esposizione di breve durata</a:t>
            </a:r>
            <a:r>
              <a:rPr lang="it-IT" sz="2200" smtClean="0">
                <a:latin typeface="Century Gothic" pitchFamily="34" charset="0"/>
              </a:rPr>
              <a:t> (ore, giorni) </a:t>
            </a:r>
            <a:r>
              <a:rPr lang="it-IT" sz="2200" u="sng" smtClean="0">
                <a:latin typeface="Century Gothic" pitchFamily="34" charset="0"/>
              </a:rPr>
              <a:t>a elevate concentrazioni di inquinanti</a:t>
            </a:r>
          </a:p>
          <a:p>
            <a:pPr marL="447675" lvl="1" indent="0">
              <a:spcBef>
                <a:spcPct val="0"/>
              </a:spcBef>
              <a:buClr>
                <a:srgbClr val="7A2600"/>
              </a:buClr>
              <a:buFont typeface="Wingdings 2" pitchFamily="18" charset="2"/>
              <a:buNone/>
            </a:pPr>
            <a:endParaRPr lang="it-IT" sz="900" u="sng" smtClean="0">
              <a:latin typeface="Century Gothic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46425" y="6370638"/>
            <a:ext cx="5997575" cy="44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rcRect l="2032" t="9229" r="44751" b="11655"/>
          <a:stretch>
            <a:fillRect/>
          </a:stretch>
        </p:blipFill>
        <p:spPr bwMode="auto">
          <a:xfrm>
            <a:off x="666750" y="2649538"/>
            <a:ext cx="7607300" cy="394811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olo 1"/>
          <p:cNvSpPr>
            <a:spLocks noGrp="1"/>
          </p:cNvSpPr>
          <p:nvPr>
            <p:ph type="title" idx="4294967295"/>
          </p:nvPr>
        </p:nvSpPr>
        <p:spPr>
          <a:xfrm>
            <a:off x="1325563" y="63500"/>
            <a:ext cx="7818437" cy="1268413"/>
          </a:xfrm>
        </p:spPr>
        <p:txBody>
          <a:bodyPr/>
          <a:lstStyle/>
          <a:p>
            <a:r>
              <a:rPr lang="it-IT" b="1" smtClean="0">
                <a:latin typeface="Century Gothic" pitchFamily="34" charset="0"/>
              </a:rPr>
              <a:t>Effetti dell’inquinamento atmosferico sulla salute dell’uomo</a:t>
            </a:r>
          </a:p>
        </p:txBody>
      </p:sp>
      <p:sp>
        <p:nvSpPr>
          <p:cNvPr id="58371" name="Segnaposto contenuto 2"/>
          <p:cNvSpPr>
            <a:spLocks noGrp="1"/>
          </p:cNvSpPr>
          <p:nvPr>
            <p:ph idx="4294967295"/>
          </p:nvPr>
        </p:nvSpPr>
        <p:spPr>
          <a:xfrm>
            <a:off x="514350" y="1327150"/>
            <a:ext cx="8453438" cy="1211263"/>
          </a:xfrm>
        </p:spPr>
        <p:txBody>
          <a:bodyPr/>
          <a:lstStyle/>
          <a:p>
            <a:pPr marL="219075" indent="-355600">
              <a:spcBef>
                <a:spcPct val="0"/>
              </a:spcBef>
              <a:buClr>
                <a:srgbClr val="7A2600"/>
              </a:buClr>
              <a:buFont typeface="Wingdings" pitchFamily="2" charset="2"/>
              <a:buChar char="q"/>
            </a:pPr>
            <a:r>
              <a:rPr lang="it-IT" sz="2400" b="1" smtClean="0">
                <a:solidFill>
                  <a:srgbClr val="7A2600"/>
                </a:solidFill>
                <a:latin typeface="Century Gothic" pitchFamily="34" charset="0"/>
              </a:rPr>
              <a:t>CRONICI</a:t>
            </a:r>
            <a:r>
              <a:rPr lang="it-IT" sz="2400" smtClean="0">
                <a:solidFill>
                  <a:srgbClr val="7A2600"/>
                </a:solidFill>
                <a:latin typeface="Century Gothic" pitchFamily="34" charset="0"/>
              </a:rPr>
              <a:t> - </a:t>
            </a:r>
            <a:r>
              <a:rPr lang="it-IT" sz="2400" b="1" i="1" smtClean="0">
                <a:solidFill>
                  <a:srgbClr val="7A2600"/>
                </a:solidFill>
                <a:latin typeface="Century Gothic" pitchFamily="34" charset="0"/>
              </a:rPr>
              <a:t>a lungo termine</a:t>
            </a:r>
            <a:endParaRPr lang="it-IT" sz="2400" b="1" smtClean="0">
              <a:latin typeface="Century Gothic" pitchFamily="34" charset="0"/>
            </a:endParaRPr>
          </a:p>
          <a:p>
            <a:pPr marL="447675" lvl="1" indent="0">
              <a:spcBef>
                <a:spcPct val="0"/>
              </a:spcBef>
              <a:buClr>
                <a:srgbClr val="7A2600"/>
              </a:buClr>
              <a:buFont typeface="Wingdings 2" pitchFamily="18" charset="2"/>
              <a:buNone/>
            </a:pPr>
            <a:r>
              <a:rPr lang="it-IT" sz="2200" smtClean="0">
                <a:latin typeface="Century Gothic" pitchFamily="34" charset="0"/>
              </a:rPr>
              <a:t>si manifestano dopo un’</a:t>
            </a:r>
            <a:r>
              <a:rPr lang="it-IT" sz="2200" u="sng" smtClean="0">
                <a:latin typeface="Century Gothic" pitchFamily="34" charset="0"/>
              </a:rPr>
              <a:t>esposizione prolungata a livelli di concentrazione anche lievi</a:t>
            </a:r>
          </a:p>
          <a:p>
            <a:pPr marL="447675" lvl="1" indent="0">
              <a:spcBef>
                <a:spcPct val="0"/>
              </a:spcBef>
              <a:buClr>
                <a:srgbClr val="7A2600"/>
              </a:buClr>
              <a:buFont typeface="Wingdings 2" pitchFamily="18" charset="2"/>
              <a:buNone/>
            </a:pPr>
            <a:endParaRPr lang="it-IT" sz="900" u="sng" smtClean="0">
              <a:latin typeface="Century Gothic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46425" y="6370638"/>
            <a:ext cx="5997575" cy="44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rcRect l="55545" t="9229" r="2145" b="11655"/>
          <a:stretch>
            <a:fillRect/>
          </a:stretch>
        </p:blipFill>
        <p:spPr bwMode="auto">
          <a:xfrm>
            <a:off x="1160463" y="2514600"/>
            <a:ext cx="6454775" cy="421322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3673" r="1031" b="9697"/>
          <a:stretch/>
        </p:blipFill>
        <p:spPr>
          <a:xfrm>
            <a:off x="325438" y="1577975"/>
            <a:ext cx="8516937" cy="4876800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1325563" y="247650"/>
            <a:ext cx="7818437" cy="1181100"/>
          </a:xfrm>
        </p:spPr>
        <p:txBody>
          <a:bodyPr/>
          <a:lstStyle/>
          <a:p>
            <a:pPr algn="ctr"/>
            <a:r>
              <a:rPr lang="it-IT" sz="3200" b="1" smtClean="0">
                <a:latin typeface="Century Gothic" pitchFamily="34" charset="0"/>
              </a:rPr>
              <a:t>Effetti sulla salute dell’uomo</a:t>
            </a:r>
            <a:br>
              <a:rPr lang="it-IT" sz="3200" b="1" smtClean="0">
                <a:latin typeface="Century Gothic" pitchFamily="34" charset="0"/>
              </a:rPr>
            </a:br>
            <a:r>
              <a:rPr lang="it-IT" sz="3200" b="1" smtClean="0">
                <a:latin typeface="Century Gothic" pitchFamily="34" charset="0"/>
              </a:rPr>
              <a:t>- </a:t>
            </a:r>
            <a:r>
              <a:rPr lang="it-IT" b="1" i="1" smtClean="0">
                <a:latin typeface="Century Gothic" pitchFamily="34" charset="0"/>
              </a:rPr>
              <a:t>Categorie a rischio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1371600" y="219075"/>
            <a:ext cx="7470775" cy="1173163"/>
          </a:xfrm>
        </p:spPr>
        <p:txBody>
          <a:bodyPr/>
          <a:lstStyle/>
          <a:p>
            <a:r>
              <a:rPr lang="it-IT" b="1" smtClean="0">
                <a:latin typeface="Century Gothic" pitchFamily="34" charset="0"/>
              </a:rPr>
              <a:t>Studio degli effetti degli inquinanti</a:t>
            </a:r>
            <a:r>
              <a:rPr lang="it-IT" smtClean="0">
                <a:latin typeface="Century Gothic" pitchFamily="34" charset="0"/>
              </a:rPr>
              <a:t> </a:t>
            </a:r>
            <a:r>
              <a:rPr lang="it-IT" b="1" smtClean="0">
                <a:latin typeface="Century Gothic" pitchFamily="34" charset="0"/>
              </a:rPr>
              <a:t>sulla salute umana</a:t>
            </a:r>
            <a:endParaRPr lang="it-IT" smtClean="0">
              <a:latin typeface="Century Gothic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37" t="3517" r="861" b="7829"/>
          <a:stretch/>
        </p:blipFill>
        <p:spPr>
          <a:xfrm>
            <a:off x="420688" y="1700213"/>
            <a:ext cx="8348662" cy="3987800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Rettangolo 2"/>
          <p:cNvSpPr>
            <a:spLocks noChangeArrowheads="1"/>
          </p:cNvSpPr>
          <p:nvPr/>
        </p:nvSpPr>
        <p:spPr bwMode="auto">
          <a:xfrm>
            <a:off x="2898775" y="5891213"/>
            <a:ext cx="597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solidFill>
                  <a:srgbClr val="000060"/>
                </a:solidFill>
                <a:latin typeface="Century Gothic" pitchFamily="34" charset="0"/>
              </a:rPr>
              <a:t>Committee of the Environmental and Occupational Health Assembly of the American Thoracic Society. </a:t>
            </a:r>
            <a:r>
              <a:rPr lang="it-IT" sz="1600">
                <a:solidFill>
                  <a:srgbClr val="000060"/>
                </a:solidFill>
                <a:latin typeface="Century Gothic" pitchFamily="34" charset="0"/>
              </a:rPr>
              <a:t>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contenuto 2"/>
          <p:cNvSpPr>
            <a:spLocks noGrp="1"/>
          </p:cNvSpPr>
          <p:nvPr>
            <p:ph idx="1"/>
          </p:nvPr>
        </p:nvSpPr>
        <p:spPr>
          <a:xfrm>
            <a:off x="1538288" y="1041400"/>
            <a:ext cx="7404100" cy="884238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it-IT" sz="2200" b="1" smtClean="0">
                <a:solidFill>
                  <a:srgbClr val="7A2600"/>
                </a:solidFill>
                <a:latin typeface="Century Gothic" pitchFamily="34" charset="0"/>
              </a:rPr>
              <a:t>EPIDEMIOLOGIA</a:t>
            </a:r>
            <a:r>
              <a:rPr lang="it-IT" sz="2200" smtClean="0">
                <a:latin typeface="Century Gothic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it-IT" sz="2200" smtClean="0">
                <a:latin typeface="Century Gothic" pitchFamily="34" charset="0"/>
              </a:rPr>
              <a:t>dal greco </a:t>
            </a:r>
            <a:r>
              <a:rPr lang="it-IT" sz="2200" i="1" smtClean="0">
                <a:latin typeface="Century Gothic" pitchFamily="34" charset="0"/>
              </a:rPr>
              <a:t>epi</a:t>
            </a:r>
            <a:r>
              <a:rPr lang="it-IT" sz="2200" smtClean="0">
                <a:latin typeface="Century Gothic" pitchFamily="34" charset="0"/>
              </a:rPr>
              <a:t> </a:t>
            </a:r>
            <a:r>
              <a:rPr lang="it-IT" sz="2200" i="1" smtClean="0">
                <a:latin typeface="Century Gothic" pitchFamily="34" charset="0"/>
              </a:rPr>
              <a:t>demos</a:t>
            </a:r>
            <a:r>
              <a:rPr lang="it-IT" sz="2200" smtClean="0">
                <a:latin typeface="Century Gothic" pitchFamily="34" charset="0"/>
              </a:rPr>
              <a:t> </a:t>
            </a:r>
            <a:r>
              <a:rPr lang="it-IT" sz="2200" i="1" smtClean="0">
                <a:latin typeface="Century Gothic" pitchFamily="34" charset="0"/>
              </a:rPr>
              <a:t>logos</a:t>
            </a:r>
            <a:r>
              <a:rPr lang="it-IT" sz="2200" smtClean="0">
                <a:latin typeface="Century Gothic" pitchFamily="34" charset="0"/>
              </a:rPr>
              <a:t> = studio sulla popolazione</a:t>
            </a:r>
          </a:p>
        </p:txBody>
      </p:sp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1473200" y="309563"/>
            <a:ext cx="7259638" cy="542925"/>
          </a:xfrm>
        </p:spPr>
        <p:txBody>
          <a:bodyPr/>
          <a:lstStyle/>
          <a:p>
            <a:pPr algn="ctr"/>
            <a:r>
              <a:rPr lang="it-IT" b="1" smtClean="0">
                <a:latin typeface="Century Gothic" pitchFamily="34" charset="0"/>
              </a:rPr>
              <a:t>Studi epidemiologici</a:t>
            </a:r>
          </a:p>
        </p:txBody>
      </p:sp>
      <p:sp>
        <p:nvSpPr>
          <p:cNvPr id="28675" name="Segnaposto contenuto 2"/>
          <p:cNvSpPr txBox="1">
            <a:spLocks/>
          </p:cNvSpPr>
          <p:nvPr/>
        </p:nvSpPr>
        <p:spPr bwMode="auto">
          <a:xfrm>
            <a:off x="4567238" y="2370138"/>
            <a:ext cx="4278312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lang="it-IT" sz="2400" b="1">
                <a:solidFill>
                  <a:srgbClr val="247994"/>
                </a:solidFill>
                <a:latin typeface="Century Gothic" pitchFamily="34" charset="0"/>
              </a:rPr>
              <a:t>STUDI OSSERVAZIONALI</a:t>
            </a:r>
          </a:p>
          <a:p>
            <a:pPr eaLnBrk="0" hangingPunct="0"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lang="it-IT" sz="2200">
                <a:solidFill>
                  <a:srgbClr val="000066"/>
                </a:solidFill>
                <a:latin typeface="Century Gothic" pitchFamily="34" charset="0"/>
              </a:rPr>
              <a:t>valutano la distribuzione delle malattie nella popolazione e i determinanti di malattia</a:t>
            </a:r>
          </a:p>
          <a:p>
            <a:pPr eaLnBrk="0" hangingPunct="0">
              <a:buClr>
                <a:schemeClr val="accent1"/>
              </a:buClr>
              <a:buSzPct val="100000"/>
              <a:buFont typeface="Wingdings 2" pitchFamily="18" charset="2"/>
              <a:buNone/>
            </a:pPr>
            <a:endParaRPr lang="it-IT" sz="1200" b="1">
              <a:solidFill>
                <a:srgbClr val="247994"/>
              </a:solidFill>
              <a:latin typeface="Century Gothic" pitchFamily="34" charset="0"/>
            </a:endParaRPr>
          </a:p>
          <a:p>
            <a:pPr eaLnBrk="0" hangingPunct="0">
              <a:buClr>
                <a:schemeClr val="accent1"/>
              </a:buClr>
              <a:buSzPct val="100000"/>
              <a:buFont typeface="Wingdings 2" pitchFamily="18" charset="2"/>
              <a:buNone/>
            </a:pPr>
            <a:endParaRPr lang="it-IT" sz="1200" b="1">
              <a:solidFill>
                <a:srgbClr val="247994"/>
              </a:solidFill>
              <a:latin typeface="Century Gothic" pitchFamily="34" charset="0"/>
            </a:endParaRPr>
          </a:p>
          <a:p>
            <a:pPr eaLnBrk="0" hangingPunct="0"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lang="it-IT" sz="2400" b="1">
                <a:solidFill>
                  <a:srgbClr val="247994"/>
                </a:solidFill>
                <a:latin typeface="Century Gothic" pitchFamily="34" charset="0"/>
              </a:rPr>
              <a:t>STUDI DI INTERVENTO </a:t>
            </a:r>
          </a:p>
          <a:p>
            <a:pPr eaLnBrk="0" hangingPunct="0"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lang="it-IT" sz="2200">
                <a:solidFill>
                  <a:srgbClr val="000066"/>
                </a:solidFill>
                <a:latin typeface="Century Gothic" pitchFamily="34" charset="0"/>
              </a:rPr>
              <a:t>l’esposizione di ciascun partecipante è assegnata dal ricercatore con procedura randomizzata (casuale)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340" t="9358" r="2541" b="9041"/>
          <a:stretch/>
        </p:blipFill>
        <p:spPr>
          <a:xfrm>
            <a:off x="146050" y="2359025"/>
            <a:ext cx="4151313" cy="3786188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88900" y="1881188"/>
            <a:ext cx="4191000" cy="44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3"/>
          <p:cNvPicPr>
            <a:picLocks noChangeAspect="1"/>
          </p:cNvPicPr>
          <p:nvPr/>
        </p:nvPicPr>
        <p:blipFill>
          <a:blip r:embed="rId2"/>
          <a:srcRect b="57228"/>
          <a:stretch>
            <a:fillRect/>
          </a:stretch>
        </p:blipFill>
        <p:spPr bwMode="auto">
          <a:xfrm>
            <a:off x="147638" y="1830388"/>
            <a:ext cx="8882062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olo 5"/>
          <p:cNvSpPr>
            <a:spLocks noGrp="1"/>
          </p:cNvSpPr>
          <p:nvPr>
            <p:ph type="title"/>
          </p:nvPr>
        </p:nvSpPr>
        <p:spPr>
          <a:xfrm>
            <a:off x="2039938" y="82550"/>
            <a:ext cx="6508750" cy="1181100"/>
          </a:xfrm>
        </p:spPr>
        <p:txBody>
          <a:bodyPr/>
          <a:lstStyle/>
          <a:p>
            <a:pPr algn="ctr"/>
            <a:r>
              <a:rPr lang="it-IT" b="1" smtClean="0">
                <a:latin typeface="Century Gothic" pitchFamily="34" charset="0"/>
              </a:rPr>
              <a:t>Studi epidemiologici</a:t>
            </a:r>
            <a:br>
              <a:rPr lang="it-IT" b="1" smtClean="0">
                <a:latin typeface="Century Gothic" pitchFamily="34" charset="0"/>
              </a:rPr>
            </a:br>
            <a:r>
              <a:rPr lang="it-IT" b="1" smtClean="0">
                <a:latin typeface="Century Gothic" pitchFamily="34" charset="0"/>
              </a:rPr>
              <a:t>- </a:t>
            </a:r>
            <a:r>
              <a:rPr lang="it-IT" b="1" i="1" smtClean="0">
                <a:latin typeface="Century Gothic" pitchFamily="34" charset="0"/>
              </a:rPr>
              <a:t>I criteri di causalità </a:t>
            </a:r>
            <a:r>
              <a:rPr lang="it-IT" b="1" smtClean="0">
                <a:latin typeface="Century Gothic" pitchFamily="34" charset="0"/>
              </a:rPr>
              <a:t>- 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magine 3"/>
          <p:cNvPicPr>
            <a:picLocks noChangeAspect="1"/>
          </p:cNvPicPr>
          <p:nvPr/>
        </p:nvPicPr>
        <p:blipFill>
          <a:blip r:embed="rId2"/>
          <a:srcRect t="42772" b="3290"/>
          <a:stretch>
            <a:fillRect/>
          </a:stretch>
        </p:blipFill>
        <p:spPr bwMode="auto">
          <a:xfrm>
            <a:off x="228600" y="2022475"/>
            <a:ext cx="87439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itolo 5"/>
          <p:cNvSpPr>
            <a:spLocks noGrp="1"/>
          </p:cNvSpPr>
          <p:nvPr>
            <p:ph type="title" idx="4294967295"/>
          </p:nvPr>
        </p:nvSpPr>
        <p:spPr>
          <a:xfrm>
            <a:off x="2039938" y="82550"/>
            <a:ext cx="6508750" cy="1181100"/>
          </a:xfrm>
        </p:spPr>
        <p:txBody>
          <a:bodyPr/>
          <a:lstStyle/>
          <a:p>
            <a:pPr algn="ctr"/>
            <a:r>
              <a:rPr lang="it-IT" b="1" smtClean="0">
                <a:latin typeface="Century Gothic" pitchFamily="34" charset="0"/>
              </a:rPr>
              <a:t>Studi epidemiologici</a:t>
            </a:r>
            <a:br>
              <a:rPr lang="it-IT" b="1" smtClean="0">
                <a:latin typeface="Century Gothic" pitchFamily="34" charset="0"/>
              </a:rPr>
            </a:br>
            <a:r>
              <a:rPr lang="it-IT" b="1" smtClean="0">
                <a:latin typeface="Century Gothic" pitchFamily="34" charset="0"/>
              </a:rPr>
              <a:t>- </a:t>
            </a:r>
            <a:r>
              <a:rPr lang="it-IT" b="1" i="1" smtClean="0">
                <a:latin typeface="Century Gothic" pitchFamily="34" charset="0"/>
              </a:rPr>
              <a:t>I criteri di causalità </a:t>
            </a:r>
            <a:r>
              <a:rPr lang="it-IT" b="1" smtClean="0">
                <a:latin typeface="Century Gothic" pitchFamily="34" charset="0"/>
              </a:rPr>
              <a:t>- 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5"/>
          <p:cNvSpPr>
            <a:spLocks noGrp="1"/>
          </p:cNvSpPr>
          <p:nvPr>
            <p:ph type="title"/>
          </p:nvPr>
        </p:nvSpPr>
        <p:spPr>
          <a:xfrm>
            <a:off x="1225550" y="338138"/>
            <a:ext cx="7680325" cy="501650"/>
          </a:xfrm>
        </p:spPr>
        <p:txBody>
          <a:bodyPr/>
          <a:lstStyle/>
          <a:p>
            <a:pPr algn="ctr"/>
            <a:r>
              <a:rPr lang="it-IT" sz="3200" b="1" smtClean="0">
                <a:latin typeface="Century Gothic" pitchFamily="34" charset="0"/>
              </a:rPr>
              <a:t>Effetti </a:t>
            </a:r>
            <a:r>
              <a:rPr lang="it-IT" sz="3200" b="1" u="sng" smtClean="0">
                <a:latin typeface="Century Gothic" pitchFamily="34" charset="0"/>
              </a:rPr>
              <a:t>a breve termine</a:t>
            </a:r>
            <a:r>
              <a:rPr lang="it-IT" sz="3200" b="1" smtClean="0">
                <a:latin typeface="Century Gothic" pitchFamily="34" charset="0"/>
              </a:rPr>
              <a:t> negli adulti</a:t>
            </a:r>
            <a:endParaRPr lang="it-IT" sz="3200" smtClean="0"/>
          </a:p>
        </p:txBody>
      </p:sp>
      <p:sp>
        <p:nvSpPr>
          <p:cNvPr id="31746" name="Rettangolo 8"/>
          <p:cNvSpPr>
            <a:spLocks noChangeArrowheads="1"/>
          </p:cNvSpPr>
          <p:nvPr/>
        </p:nvSpPr>
        <p:spPr bwMode="auto">
          <a:xfrm>
            <a:off x="3563938" y="1257300"/>
            <a:ext cx="21113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rgbClr val="005EA4"/>
              </a:buClr>
            </a:pPr>
            <a:r>
              <a:rPr lang="it-IT" sz="2400" b="1">
                <a:solidFill>
                  <a:srgbClr val="005EA4"/>
                </a:solidFill>
                <a:latin typeface="Century Gothic" pitchFamily="34" charset="0"/>
              </a:rPr>
              <a:t>Mortalità</a:t>
            </a:r>
            <a:endParaRPr lang="it-IT" sz="2400">
              <a:solidFill>
                <a:srgbClr val="005EA4"/>
              </a:solidFill>
              <a:latin typeface="Century Gothic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903" t="1972" r="1610" b="60812"/>
          <a:stretch/>
        </p:blipFill>
        <p:spPr>
          <a:xfrm>
            <a:off x="152400" y="2076450"/>
            <a:ext cx="8769350" cy="410527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5"/>
          <p:cNvSpPr>
            <a:spLocks noGrp="1"/>
          </p:cNvSpPr>
          <p:nvPr>
            <p:ph type="title"/>
          </p:nvPr>
        </p:nvSpPr>
        <p:spPr>
          <a:xfrm>
            <a:off x="1117600" y="301625"/>
            <a:ext cx="7680325" cy="501650"/>
          </a:xfrm>
        </p:spPr>
        <p:txBody>
          <a:bodyPr/>
          <a:lstStyle/>
          <a:p>
            <a:pPr algn="ctr"/>
            <a:r>
              <a:rPr lang="it-IT" sz="3200" b="1" smtClean="0">
                <a:latin typeface="Century Gothic" pitchFamily="34" charset="0"/>
              </a:rPr>
              <a:t>Effetti </a:t>
            </a:r>
            <a:r>
              <a:rPr lang="it-IT" sz="3200" b="1" u="sng" smtClean="0">
                <a:latin typeface="Century Gothic" pitchFamily="34" charset="0"/>
              </a:rPr>
              <a:t>a breve termine</a:t>
            </a:r>
            <a:r>
              <a:rPr lang="it-IT" sz="3200" b="1" smtClean="0">
                <a:latin typeface="Century Gothic" pitchFamily="34" charset="0"/>
              </a:rPr>
              <a:t> negli adulti</a:t>
            </a:r>
            <a:endParaRPr lang="it-IT" sz="320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215" t="1410" r="1398" b="44951"/>
          <a:stretch/>
        </p:blipFill>
        <p:spPr>
          <a:xfrm>
            <a:off x="241300" y="1965325"/>
            <a:ext cx="8729663" cy="472757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1" name="Rettangolo 7"/>
          <p:cNvSpPr>
            <a:spLocks noChangeArrowheads="1"/>
          </p:cNvSpPr>
          <p:nvPr/>
        </p:nvSpPr>
        <p:spPr bwMode="auto">
          <a:xfrm>
            <a:off x="1014413" y="1193800"/>
            <a:ext cx="7764462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5EA4"/>
              </a:buClr>
            </a:pPr>
            <a:r>
              <a:rPr lang="it-IT" sz="2400" b="1">
                <a:solidFill>
                  <a:srgbClr val="005EA4"/>
                </a:solidFill>
                <a:latin typeface="Century Gothic" pitchFamily="34" charset="0"/>
              </a:rPr>
              <a:t>Ospedalizzazione         &amp;       Patologie respiratorie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olo 1"/>
          <p:cNvSpPr>
            <a:spLocks noGrp="1"/>
          </p:cNvSpPr>
          <p:nvPr>
            <p:ph type="title"/>
          </p:nvPr>
        </p:nvSpPr>
        <p:spPr>
          <a:xfrm>
            <a:off x="1482725" y="182563"/>
            <a:ext cx="7104063" cy="668337"/>
          </a:xfrm>
        </p:spPr>
        <p:txBody>
          <a:bodyPr/>
          <a:lstStyle/>
          <a:p>
            <a:r>
              <a:rPr lang="it-IT" b="1" smtClean="0">
                <a:latin typeface="Century Gothic" pitchFamily="34" charset="0"/>
              </a:rPr>
              <a:t>L’inquinamento atmosferico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8775" y="1635125"/>
            <a:ext cx="6105525" cy="15732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247994"/>
              </a:buClr>
              <a:buFont typeface="Wingdings" pitchFamily="2" charset="2"/>
              <a:buChar char="q"/>
            </a:pPr>
            <a:r>
              <a:rPr lang="it-IT" sz="2400" b="1" smtClean="0">
                <a:solidFill>
                  <a:srgbClr val="247994"/>
                </a:solidFill>
                <a:latin typeface="Century Gothic" pitchFamily="34" charset="0"/>
              </a:rPr>
              <a:t> Ogni modificazione dell’aria atmosferica dovuta all’introduzione nella stessa di una o più sostanze in quantità e con caratteristiche tali da ledere i beni materiali o compromettere gli usi legittimi dell’ambiente</a:t>
            </a:r>
          </a:p>
          <a:p>
            <a:pPr>
              <a:spcBef>
                <a:spcPts val="600"/>
              </a:spcBef>
              <a:buClr>
                <a:srgbClr val="247994"/>
              </a:buClr>
              <a:buFont typeface="Wingdings" pitchFamily="2" charset="2"/>
              <a:buChar char="q"/>
            </a:pPr>
            <a:endParaRPr lang="it-IT" sz="2400" b="1" smtClean="0">
              <a:solidFill>
                <a:srgbClr val="247994"/>
              </a:solidFill>
              <a:latin typeface="Century Gothic" pitchFamily="34" charset="0"/>
            </a:endParaRPr>
          </a:p>
          <a:p>
            <a:pPr>
              <a:spcBef>
                <a:spcPts val="600"/>
              </a:spcBef>
              <a:buClr>
                <a:srgbClr val="247994"/>
              </a:buClr>
              <a:buFont typeface="Wingdings" pitchFamily="2" charset="2"/>
              <a:buChar char="q"/>
            </a:pPr>
            <a:r>
              <a:rPr lang="it-IT" sz="2400" b="1" smtClean="0">
                <a:solidFill>
                  <a:srgbClr val="247994"/>
                </a:solidFill>
                <a:latin typeface="Century Gothic" pitchFamily="34" charset="0"/>
              </a:rPr>
              <a:t>CONTAMINANTI ATMOSFERICI </a:t>
            </a:r>
          </a:p>
          <a:p>
            <a:pPr marL="742950" lvl="1" indent="-285750">
              <a:buClr>
                <a:srgbClr val="247994"/>
              </a:buClr>
              <a:buFont typeface="Wingdings" pitchFamily="2" charset="2"/>
              <a:buChar char="q"/>
            </a:pPr>
            <a:r>
              <a:rPr lang="it-IT" sz="2000" b="1" smtClean="0">
                <a:solidFill>
                  <a:srgbClr val="247994"/>
                </a:solidFill>
                <a:latin typeface="Century Gothic" pitchFamily="34" charset="0"/>
              </a:rPr>
              <a:t>sostanze che si rinvengono nella troposfera in quantità eccedenti quelle normali</a:t>
            </a:r>
          </a:p>
        </p:txBody>
      </p:sp>
      <p:sp>
        <p:nvSpPr>
          <p:cNvPr id="10243" name="Rettangolo 3"/>
          <p:cNvSpPr>
            <a:spLocks noChangeArrowheads="1"/>
          </p:cNvSpPr>
          <p:nvPr/>
        </p:nvSpPr>
        <p:spPr bwMode="auto">
          <a:xfrm>
            <a:off x="150813" y="6140450"/>
            <a:ext cx="7947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rgbClr val="000060"/>
                </a:solidFill>
                <a:latin typeface="Century Gothic" pitchFamily="34" charset="0"/>
              </a:rPr>
              <a:t>Decreto Legislativo n. 152 del 3 aprile 2006 «Norme in materia ambientale» </a:t>
            </a:r>
            <a:endParaRPr lang="it-IT">
              <a:solidFill>
                <a:srgbClr val="000060"/>
              </a:solidFill>
              <a:latin typeface="Century Gothic" pitchFamily="34" charset="0"/>
            </a:endParaRPr>
          </a:p>
        </p:txBody>
      </p:sp>
      <p:pic>
        <p:nvPicPr>
          <p:cNvPr id="10244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4850" y="2736850"/>
            <a:ext cx="324485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5"/>
          <p:cNvSpPr>
            <a:spLocks noGrp="1"/>
          </p:cNvSpPr>
          <p:nvPr>
            <p:ph type="title"/>
          </p:nvPr>
        </p:nvSpPr>
        <p:spPr>
          <a:xfrm>
            <a:off x="1225550" y="201613"/>
            <a:ext cx="7680325" cy="742950"/>
          </a:xfrm>
        </p:spPr>
        <p:txBody>
          <a:bodyPr/>
          <a:lstStyle/>
          <a:p>
            <a:pPr algn="ctr"/>
            <a:r>
              <a:rPr lang="it-IT" sz="3200" b="1" smtClean="0">
                <a:latin typeface="Century Gothic" pitchFamily="34" charset="0"/>
              </a:rPr>
              <a:t>Effetti </a:t>
            </a:r>
            <a:r>
              <a:rPr lang="it-IT" sz="3200" b="1" u="sng" smtClean="0">
                <a:latin typeface="Century Gothic" pitchFamily="34" charset="0"/>
              </a:rPr>
              <a:t>a lungo termine </a:t>
            </a:r>
            <a:r>
              <a:rPr lang="it-IT" sz="3200" b="1" smtClean="0">
                <a:latin typeface="Century Gothic" pitchFamily="34" charset="0"/>
              </a:rPr>
              <a:t>negli adulti </a:t>
            </a:r>
            <a:endParaRPr lang="it-IT" sz="3200" smtClean="0"/>
          </a:p>
        </p:txBody>
      </p:sp>
      <p:grpSp>
        <p:nvGrpSpPr>
          <p:cNvPr id="33794" name="Gruppo 9"/>
          <p:cNvGrpSpPr>
            <a:grpSpLocks/>
          </p:cNvGrpSpPr>
          <p:nvPr/>
        </p:nvGrpSpPr>
        <p:grpSpPr bwMode="auto">
          <a:xfrm>
            <a:off x="530225" y="1947863"/>
            <a:ext cx="8321675" cy="4489450"/>
            <a:chOff x="3237973" y="1320385"/>
            <a:chExt cx="5579534" cy="3313859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/>
            <a:srcRect l="1839" t="38443" r="1537" b="2044"/>
            <a:stretch/>
          </p:blipFill>
          <p:spPr>
            <a:xfrm>
              <a:off x="3237973" y="1497327"/>
              <a:ext cx="5579534" cy="3136917"/>
            </a:xfrm>
            <a:prstGeom prst="rect">
              <a:avLst/>
            </a:prstGeom>
            <a:ln w="19050"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797" name="Immagine 4"/>
            <p:cNvPicPr>
              <a:picLocks noChangeAspect="1"/>
            </p:cNvPicPr>
            <p:nvPr/>
          </p:nvPicPr>
          <p:blipFill>
            <a:blip r:embed="rId2"/>
            <a:srcRect l="2051" t="1627" r="1643" b="94533"/>
            <a:stretch>
              <a:fillRect/>
            </a:stretch>
          </p:blipFill>
          <p:spPr bwMode="auto">
            <a:xfrm>
              <a:off x="3237973" y="1320385"/>
              <a:ext cx="5573403" cy="202475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miter lim="800000"/>
              <a:headEnd/>
              <a:tailEnd/>
            </a:ln>
          </p:spPr>
        </p:pic>
      </p:grpSp>
      <p:sp>
        <p:nvSpPr>
          <p:cNvPr id="33795" name="Rettangolo 10"/>
          <p:cNvSpPr>
            <a:spLocks noChangeArrowheads="1"/>
          </p:cNvSpPr>
          <p:nvPr/>
        </p:nvSpPr>
        <p:spPr bwMode="auto">
          <a:xfrm>
            <a:off x="3608388" y="1208088"/>
            <a:ext cx="211137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Clr>
                <a:srgbClr val="005EA4"/>
              </a:buClr>
            </a:pPr>
            <a:r>
              <a:rPr lang="it-IT" sz="2800" b="1">
                <a:solidFill>
                  <a:srgbClr val="005EA4"/>
                </a:solidFill>
                <a:latin typeface="Century Gothic" pitchFamily="34" charset="0"/>
              </a:rPr>
              <a:t>Mortalità</a:t>
            </a:r>
            <a:endParaRPr lang="it-IT" sz="2800">
              <a:solidFill>
                <a:srgbClr val="005EA4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5"/>
          <p:cNvSpPr>
            <a:spLocks noGrp="1"/>
          </p:cNvSpPr>
          <p:nvPr>
            <p:ph type="title"/>
          </p:nvPr>
        </p:nvSpPr>
        <p:spPr>
          <a:xfrm>
            <a:off x="1225550" y="0"/>
            <a:ext cx="7680325" cy="1068388"/>
          </a:xfrm>
        </p:spPr>
        <p:txBody>
          <a:bodyPr/>
          <a:lstStyle/>
          <a:p>
            <a:pPr algn="ctr"/>
            <a:r>
              <a:rPr lang="it-IT" sz="3200" b="1" smtClean="0">
                <a:latin typeface="Century Gothic" pitchFamily="34" charset="0"/>
              </a:rPr>
              <a:t>Effetti </a:t>
            </a:r>
            <a:r>
              <a:rPr lang="it-IT" sz="3200" b="1" u="sng" smtClean="0">
                <a:latin typeface="Century Gothic" pitchFamily="34" charset="0"/>
              </a:rPr>
              <a:t>a lungo termine </a:t>
            </a:r>
            <a:r>
              <a:rPr lang="it-IT" sz="3200" b="1" smtClean="0">
                <a:latin typeface="Century Gothic" pitchFamily="34" charset="0"/>
              </a:rPr>
              <a:t>negli adulti </a:t>
            </a:r>
            <a:br>
              <a:rPr lang="it-IT" sz="3200" b="1" smtClean="0">
                <a:latin typeface="Century Gothic" pitchFamily="34" charset="0"/>
              </a:rPr>
            </a:br>
            <a:r>
              <a:rPr lang="it-IT" sz="3200" b="1" smtClean="0">
                <a:latin typeface="Century Gothic" pitchFamily="34" charset="0"/>
              </a:rPr>
              <a:t>e nei bambini</a:t>
            </a:r>
            <a:endParaRPr lang="it-IT" sz="3200" smtClean="0"/>
          </a:p>
        </p:txBody>
      </p:sp>
      <p:sp>
        <p:nvSpPr>
          <p:cNvPr id="34818" name="Rettangolo 12"/>
          <p:cNvSpPr>
            <a:spLocks noChangeArrowheads="1"/>
          </p:cNvSpPr>
          <p:nvPr/>
        </p:nvSpPr>
        <p:spPr bwMode="auto">
          <a:xfrm>
            <a:off x="1147763" y="1392238"/>
            <a:ext cx="7758112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5EA4"/>
              </a:buClr>
            </a:pPr>
            <a:r>
              <a:rPr lang="it-IT" sz="2400" b="1">
                <a:solidFill>
                  <a:srgbClr val="005EA4"/>
                </a:solidFill>
                <a:latin typeface="Century Gothic" pitchFamily="34" charset="0"/>
              </a:rPr>
              <a:t>Ospedalizzazione        &amp;        Patologie respiratorie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1153" t="56281" r="1738" b="8284"/>
          <a:stretch/>
        </p:blipFill>
        <p:spPr>
          <a:xfrm>
            <a:off x="585788" y="2706688"/>
            <a:ext cx="8174037" cy="2989262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Immagine 7"/>
          <p:cNvPicPr>
            <a:picLocks noChangeAspect="1"/>
          </p:cNvPicPr>
          <p:nvPr/>
        </p:nvPicPr>
        <p:blipFill>
          <a:blip r:embed="rId3"/>
          <a:srcRect l="2051" t="1627" r="1643" b="94917"/>
          <a:stretch>
            <a:fillRect/>
          </a:stretch>
        </p:blipFill>
        <p:spPr bwMode="auto">
          <a:xfrm>
            <a:off x="566738" y="2414588"/>
            <a:ext cx="8193087" cy="246062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8025" y="334963"/>
            <a:ext cx="7104063" cy="9286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>
                <a:latin typeface="Century Gothic" panose="020B0502020202020204" pitchFamily="34" charset="0"/>
              </a:rPr>
              <a:t>Effetti dei cambiamenti </a:t>
            </a:r>
            <a:r>
              <a:rPr lang="it-IT" b="1" dirty="0" smtClean="0">
                <a:latin typeface="Century Gothic" panose="020B0502020202020204" pitchFamily="34" charset="0"/>
              </a:rPr>
              <a:t>climatici sulla </a:t>
            </a:r>
            <a:r>
              <a:rPr lang="it-IT" b="1" dirty="0">
                <a:latin typeface="Century Gothic" panose="020B0502020202020204" pitchFamily="34" charset="0"/>
              </a:rPr>
              <a:t>salute</a:t>
            </a:r>
            <a:endParaRPr lang="it-IT" dirty="0">
              <a:latin typeface="Century Gothic" panose="020B0502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538" y="2224088"/>
            <a:ext cx="5141912" cy="380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3" name="Rettangolo 5"/>
          <p:cNvSpPr>
            <a:spLocks noChangeArrowheads="1"/>
          </p:cNvSpPr>
          <p:nvPr/>
        </p:nvSpPr>
        <p:spPr bwMode="auto">
          <a:xfrm>
            <a:off x="566738" y="1431925"/>
            <a:ext cx="8240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005EA4"/>
                </a:solidFill>
                <a:latin typeface="Century Gothic" pitchFamily="34" charset="0"/>
              </a:rPr>
              <a:t>COLLEGAMENTI TRA FATTORI ANTROPOGENICI, IMPATTI, RISPOSTE E </a:t>
            </a:r>
          </a:p>
          <a:p>
            <a:r>
              <a:rPr lang="it-IT" sz="2000" b="1">
                <a:solidFill>
                  <a:srgbClr val="005EA4"/>
                </a:solidFill>
                <a:latin typeface="Century Gothic" pitchFamily="34" charset="0"/>
              </a:rPr>
              <a:t>CAMBIAMENTI CLIMATICI</a:t>
            </a:r>
          </a:p>
        </p:txBody>
      </p:sp>
      <p:sp>
        <p:nvSpPr>
          <p:cNvPr id="35844" name="Rettangolo 6"/>
          <p:cNvSpPr>
            <a:spLocks noChangeArrowheads="1"/>
          </p:cNvSpPr>
          <p:nvPr/>
        </p:nvSpPr>
        <p:spPr bwMode="auto">
          <a:xfrm>
            <a:off x="255588" y="2463800"/>
            <a:ext cx="34099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>
                <a:solidFill>
                  <a:srgbClr val="000066"/>
                </a:solidFill>
                <a:latin typeface="Century Gothic" pitchFamily="34" charset="0"/>
              </a:rPr>
              <a:t>Il riscaldamento degli</a:t>
            </a:r>
          </a:p>
          <a:p>
            <a:r>
              <a:rPr lang="it-IT" sz="2200">
                <a:solidFill>
                  <a:srgbClr val="000066"/>
                </a:solidFill>
                <a:latin typeface="Century Gothic" pitchFamily="34" charset="0"/>
              </a:rPr>
              <a:t>ultimi 50 anni è in gran</a:t>
            </a:r>
          </a:p>
          <a:p>
            <a:r>
              <a:rPr lang="it-IT" sz="2200">
                <a:solidFill>
                  <a:srgbClr val="000066"/>
                </a:solidFill>
                <a:latin typeface="Century Gothic" pitchFamily="34" charset="0"/>
              </a:rPr>
              <a:t>parte attribuibile</a:t>
            </a:r>
          </a:p>
          <a:p>
            <a:r>
              <a:rPr lang="it-IT" sz="2200">
                <a:solidFill>
                  <a:srgbClr val="000066"/>
                </a:solidFill>
                <a:latin typeface="Century Gothic" pitchFamily="34" charset="0"/>
              </a:rPr>
              <a:t>alle </a:t>
            </a:r>
            <a:r>
              <a:rPr lang="it-IT" sz="2200" b="1">
                <a:solidFill>
                  <a:srgbClr val="000066"/>
                </a:solidFill>
                <a:latin typeface="Century Gothic" pitchFamily="34" charset="0"/>
              </a:rPr>
              <a:t>emissioni umane</a:t>
            </a:r>
          </a:p>
          <a:p>
            <a:r>
              <a:rPr lang="it-IT" sz="2200" b="1">
                <a:solidFill>
                  <a:srgbClr val="000066"/>
                </a:solidFill>
                <a:latin typeface="Century Gothic" pitchFamily="34" charset="0"/>
              </a:rPr>
              <a:t>di gas serra</a:t>
            </a:r>
          </a:p>
          <a:p>
            <a:endParaRPr lang="it-IT" sz="2200">
              <a:solidFill>
                <a:srgbClr val="000066"/>
              </a:solidFill>
              <a:latin typeface="Century Gothic" pitchFamily="34" charset="0"/>
            </a:endParaRPr>
          </a:p>
          <a:p>
            <a:pPr algn="ctr"/>
            <a:r>
              <a:rPr lang="it-IT" sz="2200" b="1">
                <a:solidFill>
                  <a:srgbClr val="7A2600"/>
                </a:solidFill>
                <a:latin typeface="Century Gothic" pitchFamily="34" charset="0"/>
              </a:rPr>
              <a:t>EFFETTO SINERGICO</a:t>
            </a:r>
          </a:p>
          <a:p>
            <a:pPr algn="ctr"/>
            <a:r>
              <a:rPr lang="it-IT" sz="2200" b="1">
                <a:solidFill>
                  <a:srgbClr val="7A2600"/>
                </a:solidFill>
                <a:latin typeface="Century Gothic" pitchFamily="34" charset="0"/>
              </a:rPr>
              <a:t>MUTAMENTI CLIMATICI</a:t>
            </a:r>
          </a:p>
          <a:p>
            <a:pPr algn="ctr"/>
            <a:r>
              <a:rPr lang="it-IT" sz="2200" b="1">
                <a:solidFill>
                  <a:srgbClr val="7A2600"/>
                </a:solidFill>
                <a:latin typeface="Century Gothic" pitchFamily="34" charset="0"/>
              </a:rPr>
              <a:t>&amp; </a:t>
            </a:r>
          </a:p>
          <a:p>
            <a:pPr algn="ctr"/>
            <a:r>
              <a:rPr lang="it-IT" sz="2200" b="1">
                <a:solidFill>
                  <a:srgbClr val="7A2600"/>
                </a:solidFill>
                <a:latin typeface="Century Gothic" pitchFamily="34" charset="0"/>
              </a:rPr>
              <a:t>INQUINAMENTO</a:t>
            </a:r>
          </a:p>
          <a:p>
            <a:pPr algn="ctr"/>
            <a:r>
              <a:rPr lang="it-IT" sz="2200" b="1">
                <a:solidFill>
                  <a:srgbClr val="7A2600"/>
                </a:solidFill>
                <a:latin typeface="Century Gothic" pitchFamily="34" charset="0"/>
              </a:rPr>
              <a:t>ATMOSFERICO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71613" y="298450"/>
            <a:ext cx="7077075" cy="928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>
                <a:latin typeface="Century Gothic" panose="020B0502020202020204" pitchFamily="34" charset="0"/>
              </a:rPr>
              <a:t>Effetti dei cambiamenti </a:t>
            </a:r>
            <a:r>
              <a:rPr lang="it-IT" b="1" dirty="0" smtClean="0">
                <a:latin typeface="Century Gothic" panose="020B0502020202020204" pitchFamily="34" charset="0"/>
              </a:rPr>
              <a:t>climatici sulla </a:t>
            </a:r>
            <a:r>
              <a:rPr lang="it-IT" b="1" dirty="0">
                <a:latin typeface="Century Gothic" panose="020B0502020202020204" pitchFamily="34" charset="0"/>
              </a:rPr>
              <a:t>salute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146425" y="6370638"/>
            <a:ext cx="5997575" cy="44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336675"/>
            <a:ext cx="7526338" cy="534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>
          <a:xfrm>
            <a:off x="1441450" y="247650"/>
            <a:ext cx="7413625" cy="1011238"/>
          </a:xfrm>
        </p:spPr>
        <p:txBody>
          <a:bodyPr/>
          <a:lstStyle/>
          <a:p>
            <a:r>
              <a:rPr lang="it-IT" b="1" smtClean="0">
                <a:latin typeface="Century Gothic" pitchFamily="34" charset="0"/>
              </a:rPr>
              <a:t>La percezione del rischio da parte dei cittadini</a:t>
            </a:r>
            <a:endParaRPr lang="it-IT" smtClean="0">
              <a:latin typeface="Century Gothi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0375" y="1466850"/>
            <a:ext cx="8394700" cy="47482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buFont typeface="Wingdings" panose="05000000000000000000" pitchFamily="2" charset="2"/>
              <a:buChar char="q"/>
              <a:defRPr/>
            </a:pPr>
            <a:r>
              <a:rPr lang="it-IT" sz="2200" dirty="0" smtClean="0">
                <a:latin typeface="Century Gothic" panose="020B0502020202020204" pitchFamily="34" charset="0"/>
              </a:rPr>
              <a:t> </a:t>
            </a:r>
            <a:r>
              <a:rPr lang="it-IT" sz="2400" dirty="0" smtClean="0">
                <a:latin typeface="Century Gothic" panose="020B0502020202020204" pitchFamily="34" charset="0"/>
              </a:rPr>
              <a:t>La definizione di salute suggerisce di considerare le </a:t>
            </a:r>
            <a:r>
              <a:rPr lang="it-IT" sz="2400" b="1" i="1" dirty="0" smtClean="0">
                <a:solidFill>
                  <a:srgbClr val="247994"/>
                </a:solidFill>
                <a:latin typeface="Century Gothic" panose="020B0502020202020204" pitchFamily="34" charset="0"/>
              </a:rPr>
              <a:t>percezioni soggettive </a:t>
            </a:r>
            <a:r>
              <a:rPr lang="it-IT" sz="2400" b="1" i="1" dirty="0">
                <a:solidFill>
                  <a:srgbClr val="247994"/>
                </a:solidFill>
                <a:latin typeface="Century Gothic" panose="020B0502020202020204" pitchFamily="34" charset="0"/>
              </a:rPr>
              <a:t>del rischio e degli odori </a:t>
            </a:r>
            <a:r>
              <a:rPr lang="it-IT" sz="2400" b="1" i="1" dirty="0" smtClean="0">
                <a:solidFill>
                  <a:srgbClr val="247994"/>
                </a:solidFill>
                <a:latin typeface="Century Gothic" panose="020B0502020202020204" pitchFamily="34" charset="0"/>
              </a:rPr>
              <a:t>sgradevoli come </a:t>
            </a:r>
            <a:r>
              <a:rPr lang="it-IT" sz="2400" b="1" i="1" dirty="0">
                <a:solidFill>
                  <a:srgbClr val="247994"/>
                </a:solidFill>
                <a:latin typeface="Century Gothic" panose="020B0502020202020204" pitchFamily="34" charset="0"/>
              </a:rPr>
              <a:t>effetti nocivi sulla salute</a:t>
            </a:r>
            <a:r>
              <a:rPr lang="it-IT" sz="2400" dirty="0" smtClean="0">
                <a:latin typeface="Century Gothic" panose="020B0502020202020204" pitchFamily="34" charset="0"/>
              </a:rPr>
              <a:t>, associati al risiedere in un contesto ambientale</a:t>
            </a:r>
            <a:endParaRPr lang="it-IT" sz="2200" dirty="0" smtClean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anose="05000000000000000000" pitchFamily="2" charset="2"/>
              <a:buChar char="q"/>
              <a:defRPr/>
            </a:pPr>
            <a:endParaRPr lang="it-IT" sz="700" dirty="0" smtClean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>
                <a:srgbClr val="000066"/>
              </a:buClr>
              <a:buFont typeface="Wingdings 2" pitchFamily="18" charset="2"/>
              <a:buNone/>
              <a:defRPr/>
            </a:pPr>
            <a:endParaRPr lang="it-IT" sz="1200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0066"/>
              </a:buClr>
              <a:buFont typeface="Wingdings 2" pitchFamily="18" charset="2"/>
              <a:buNone/>
              <a:defRPr/>
            </a:pPr>
            <a:r>
              <a:rPr lang="it-IT" sz="2400" b="1" dirty="0" smtClean="0">
                <a:latin typeface="Century Gothic" panose="020B0502020202020204" pitchFamily="34" charset="0"/>
              </a:rPr>
              <a:t>STUDIO EUROSTAT 2011: </a:t>
            </a:r>
            <a:r>
              <a:rPr lang="it-IT" sz="2400" i="1" dirty="0" smtClean="0">
                <a:latin typeface="Century Gothic" panose="020B0502020202020204" pitchFamily="34" charset="0"/>
              </a:rPr>
              <a:t>Percezione della qualità dell’aria in 75 Urban Audit </a:t>
            </a:r>
            <a:r>
              <a:rPr lang="it-IT" sz="2400" i="1" dirty="0" err="1" smtClean="0">
                <a:latin typeface="Century Gothic" panose="020B0502020202020204" pitchFamily="34" charset="0"/>
              </a:rPr>
              <a:t>cities</a:t>
            </a:r>
            <a:r>
              <a:rPr lang="it-IT" sz="2400" i="1" dirty="0" smtClean="0">
                <a:latin typeface="Century Gothic" panose="020B0502020202020204" pitchFamily="34" charset="0"/>
              </a:rPr>
              <a:t> europee, 2009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anose="05000000000000000000" pitchFamily="2" charset="2"/>
              <a:buChar char="q"/>
              <a:defRPr/>
            </a:pPr>
            <a:r>
              <a:rPr lang="it-IT" sz="2400" b="1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 </a:t>
            </a:r>
            <a:r>
              <a:rPr lang="it-IT" sz="2200" b="1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le città italiane sono ai primi posti sulla percezione dell’inquinamento atmosferico da parte dei cittadini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 2" pitchFamily="18" charset="2"/>
              <a:buNone/>
              <a:defRPr/>
            </a:pPr>
            <a:r>
              <a:rPr lang="it-IT" sz="700" b="1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           </a:t>
            </a:r>
            <a:r>
              <a:rPr lang="it-IT" sz="2200" b="1" dirty="0" smtClean="0">
                <a:latin typeface="Century Gothic" panose="020B0502020202020204" pitchFamily="34" charset="0"/>
              </a:rPr>
              <a:t>Roma </a:t>
            </a:r>
            <a:r>
              <a:rPr lang="it-IT" sz="2200" b="1" dirty="0">
                <a:latin typeface="Century Gothic" panose="020B0502020202020204" pitchFamily="34" charset="0"/>
              </a:rPr>
              <a:t>- </a:t>
            </a:r>
            <a:r>
              <a:rPr lang="it-IT" sz="2200" dirty="0" smtClean="0">
                <a:latin typeface="Century Gothic" panose="020B0502020202020204" pitchFamily="34" charset="0"/>
              </a:rPr>
              <a:t>90%</a:t>
            </a:r>
            <a:endParaRPr lang="it-IT" sz="22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it-IT" sz="2200" b="1" dirty="0" smtClean="0">
                <a:latin typeface="Century Gothic" panose="020B0502020202020204" pitchFamily="34" charset="0"/>
              </a:rPr>
              <a:t>    Napoli</a:t>
            </a:r>
            <a:r>
              <a:rPr lang="it-IT" sz="2200" dirty="0" smtClean="0">
                <a:latin typeface="Century Gothic" panose="020B0502020202020204" pitchFamily="34" charset="0"/>
              </a:rPr>
              <a:t> </a:t>
            </a:r>
            <a:r>
              <a:rPr lang="it-IT" sz="2200" b="1" dirty="0">
                <a:latin typeface="Century Gothic" panose="020B0502020202020204" pitchFamily="34" charset="0"/>
              </a:rPr>
              <a:t>- </a:t>
            </a:r>
            <a:r>
              <a:rPr lang="it-IT" sz="2200" dirty="0">
                <a:latin typeface="Century Gothic" panose="020B0502020202020204" pitchFamily="34" charset="0"/>
              </a:rPr>
              <a:t>88%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it-IT" sz="2200" b="1" dirty="0" smtClean="0">
                <a:latin typeface="Century Gothic" panose="020B0502020202020204" pitchFamily="34" charset="0"/>
              </a:rPr>
              <a:t>    Bologna</a:t>
            </a:r>
            <a:r>
              <a:rPr lang="it-IT" sz="2200" dirty="0" smtClean="0">
                <a:latin typeface="Century Gothic" panose="020B0502020202020204" pitchFamily="34" charset="0"/>
              </a:rPr>
              <a:t> </a:t>
            </a:r>
            <a:r>
              <a:rPr lang="it-IT" sz="2200" dirty="0">
                <a:latin typeface="Century Gothic" panose="020B0502020202020204" pitchFamily="34" charset="0"/>
              </a:rPr>
              <a:t>- 84%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it-IT" sz="2200" b="1" dirty="0" smtClean="0">
                <a:latin typeface="Century Gothic" panose="020B0502020202020204" pitchFamily="34" charset="0"/>
              </a:rPr>
              <a:t>    Torino</a:t>
            </a:r>
            <a:r>
              <a:rPr lang="it-IT" sz="2200" dirty="0">
                <a:latin typeface="Century Gothic" panose="020B0502020202020204" pitchFamily="34" charset="0"/>
              </a:rPr>
              <a:t>, </a:t>
            </a:r>
            <a:r>
              <a:rPr lang="it-IT" sz="2200" b="1" dirty="0">
                <a:latin typeface="Century Gothic" panose="020B0502020202020204" pitchFamily="34" charset="0"/>
              </a:rPr>
              <a:t>Palermo</a:t>
            </a:r>
            <a:r>
              <a:rPr lang="it-IT" sz="2200" dirty="0">
                <a:latin typeface="Century Gothic" panose="020B0502020202020204" pitchFamily="34" charset="0"/>
              </a:rPr>
              <a:t>, </a:t>
            </a:r>
            <a:r>
              <a:rPr lang="it-IT" sz="2200" b="1" dirty="0">
                <a:latin typeface="Century Gothic" panose="020B0502020202020204" pitchFamily="34" charset="0"/>
              </a:rPr>
              <a:t>Verona</a:t>
            </a:r>
            <a:r>
              <a:rPr lang="it-IT" sz="2200" dirty="0">
                <a:latin typeface="Century Gothic" panose="020B0502020202020204" pitchFamily="34" charset="0"/>
              </a:rPr>
              <a:t> - 83</a:t>
            </a:r>
            <a:r>
              <a:rPr lang="it-IT" sz="2200" dirty="0" smtClean="0">
                <a:latin typeface="Century Gothic" panose="020B0502020202020204" pitchFamily="34" charset="0"/>
              </a:rPr>
              <a:t>%</a:t>
            </a:r>
            <a:endParaRPr lang="it-IT" sz="2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uppo 8"/>
          <p:cNvGrpSpPr>
            <a:grpSpLocks/>
          </p:cNvGrpSpPr>
          <p:nvPr/>
        </p:nvGrpSpPr>
        <p:grpSpPr bwMode="auto">
          <a:xfrm>
            <a:off x="5808663" y="1876425"/>
            <a:ext cx="3248025" cy="3852863"/>
            <a:chOff x="5341887" y="2006752"/>
            <a:chExt cx="3515255" cy="3875278"/>
          </a:xfrm>
        </p:grpSpPr>
        <p:grpSp>
          <p:nvGrpSpPr>
            <p:cNvPr id="38916" name="Gruppo 6"/>
            <p:cNvGrpSpPr>
              <a:grpSpLocks/>
            </p:cNvGrpSpPr>
            <p:nvPr/>
          </p:nvGrpSpPr>
          <p:grpSpPr bwMode="auto">
            <a:xfrm>
              <a:off x="5341887" y="2006752"/>
              <a:ext cx="3515255" cy="3875278"/>
              <a:chOff x="5015485" y="1524000"/>
              <a:chExt cx="3819525" cy="4214327"/>
            </a:xfrm>
          </p:grpSpPr>
          <p:pic>
            <p:nvPicPr>
              <p:cNvPr id="38918" name="Immagine 5"/>
              <p:cNvPicPr>
                <a:picLocks noChangeAspect="1"/>
              </p:cNvPicPr>
              <p:nvPr/>
            </p:nvPicPr>
            <p:blipFill>
              <a:blip r:embed="rId2"/>
              <a:srcRect r="50978" b="15359"/>
              <a:stretch>
                <a:fillRect/>
              </a:stretch>
            </p:blipFill>
            <p:spPr bwMode="auto">
              <a:xfrm>
                <a:off x="5015485" y="1524000"/>
                <a:ext cx="3819525" cy="4139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Rettangolo 1"/>
              <p:cNvSpPr/>
              <p:nvPr/>
            </p:nvSpPr>
            <p:spPr>
              <a:xfrm>
                <a:off x="5239504" y="5167040"/>
                <a:ext cx="1738014" cy="5712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sp>
          <p:nvSpPr>
            <p:cNvPr id="38917" name="Rettangolo 7"/>
            <p:cNvSpPr>
              <a:spLocks noChangeArrowheads="1"/>
            </p:cNvSpPr>
            <p:nvPr/>
          </p:nvSpPr>
          <p:spPr bwMode="auto">
            <a:xfrm>
              <a:off x="7568559" y="2251053"/>
              <a:ext cx="618520" cy="338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Century Gothic" pitchFamily="34" charset="0"/>
                </a:rPr>
                <a:t>(%) </a:t>
              </a:r>
              <a:endParaRPr lang="it-IT" sz="1600"/>
            </a:p>
          </p:txBody>
        </p:sp>
      </p:grpSp>
      <p:sp>
        <p:nvSpPr>
          <p:cNvPr id="38914" name="Segnaposto contenuto 2"/>
          <p:cNvSpPr>
            <a:spLocks noGrp="1"/>
          </p:cNvSpPr>
          <p:nvPr>
            <p:ph idx="1"/>
          </p:nvPr>
        </p:nvSpPr>
        <p:spPr>
          <a:xfrm>
            <a:off x="284163" y="2076450"/>
            <a:ext cx="6308725" cy="42211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it-IT" sz="2200" b="1" smtClean="0">
                <a:latin typeface="Century Gothic" pitchFamily="34" charset="0"/>
              </a:rPr>
              <a:t>Il </a:t>
            </a:r>
            <a:r>
              <a:rPr lang="it-IT" sz="2200" b="1" smtClean="0">
                <a:solidFill>
                  <a:srgbClr val="7A2600"/>
                </a:solidFill>
                <a:latin typeface="Century Gothic" pitchFamily="34" charset="0"/>
              </a:rPr>
              <a:t>36,8% </a:t>
            </a:r>
            <a:r>
              <a:rPr lang="it-IT" sz="2200" b="1" smtClean="0">
                <a:latin typeface="Century Gothic" pitchFamily="34" charset="0"/>
              </a:rPr>
              <a:t>delle famiglie segnala </a:t>
            </a:r>
            <a:r>
              <a:rPr lang="it-IT" sz="2200" b="1" u="sng" smtClean="0">
                <a:latin typeface="Century Gothic" pitchFamily="34" charset="0"/>
              </a:rPr>
              <a:t>problemi relativi all’inquinamento dell’aria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it-IT" sz="1200" b="1" smtClean="0"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it-IT" sz="1200" b="1" smtClean="0"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it-IT" sz="1200" b="1" smtClean="0"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it-IT" sz="2200" b="1" smtClean="0">
                <a:solidFill>
                  <a:srgbClr val="2886A4"/>
                </a:solidFill>
                <a:latin typeface="Century Gothic" pitchFamily="34" charset="0"/>
              </a:rPr>
              <a:t>Percezione peggiore della qualità dell’aria in 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it-IT" sz="2200" b="1" smtClean="0">
                <a:latin typeface="Century Gothic" pitchFamily="34" charset="0"/>
              </a:rPr>
              <a:t>Lombardia - </a:t>
            </a:r>
            <a:r>
              <a:rPr lang="it-IT" sz="2400" smtClean="0">
                <a:latin typeface="Century Gothic" pitchFamily="34" charset="0"/>
              </a:rPr>
              <a:t>49,2%</a:t>
            </a:r>
            <a:endParaRPr lang="it-IT" sz="2200" b="1" smtClean="0"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it-IT" sz="2200" b="1" smtClean="0">
                <a:latin typeface="Century Gothic" pitchFamily="34" charset="0"/>
              </a:rPr>
              <a:t>Lazio - </a:t>
            </a:r>
            <a:r>
              <a:rPr lang="it-IT" sz="2400" smtClean="0">
                <a:latin typeface="Century Gothic" pitchFamily="34" charset="0"/>
              </a:rPr>
              <a:t>45,1% 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it-IT" sz="2200" b="1" smtClean="0">
                <a:latin typeface="Century Gothic" pitchFamily="34" charset="0"/>
              </a:rPr>
              <a:t>Campania  </a:t>
            </a:r>
            <a:r>
              <a:rPr lang="it-IT" sz="2400" smtClean="0">
                <a:latin typeface="Century Gothic" pitchFamily="34" charset="0"/>
              </a:rPr>
              <a:t>- 44,6%</a:t>
            </a:r>
          </a:p>
          <a:p>
            <a:pPr marL="0" indent="0">
              <a:buFont typeface="Wingdings 2" pitchFamily="18" charset="2"/>
              <a:buNone/>
            </a:pPr>
            <a:r>
              <a:rPr lang="it-IT" sz="2200" b="1" smtClean="0">
                <a:solidFill>
                  <a:srgbClr val="2886A4"/>
                </a:solidFill>
                <a:latin typeface="Century Gothic" pitchFamily="34" charset="0"/>
              </a:rPr>
              <a:t>Valori inferiori al 18% in </a:t>
            </a:r>
            <a:r>
              <a:rPr lang="it-IT" sz="2200" b="1" smtClean="0">
                <a:latin typeface="Century Gothic" pitchFamily="34" charset="0"/>
              </a:rPr>
              <a:t>Molise</a:t>
            </a:r>
            <a:r>
              <a:rPr lang="it-IT" sz="2200" smtClean="0">
                <a:latin typeface="Century Gothic" pitchFamily="34" charset="0"/>
              </a:rPr>
              <a:t> e </a:t>
            </a:r>
            <a:r>
              <a:rPr lang="it-IT" sz="2200" b="1" smtClean="0">
                <a:latin typeface="Century Gothic" pitchFamily="34" charset="0"/>
              </a:rPr>
              <a:t>Sardegna </a:t>
            </a:r>
          </a:p>
        </p:txBody>
      </p:sp>
      <p:sp>
        <p:nvSpPr>
          <p:cNvPr id="38915" name="Titolo 1"/>
          <p:cNvSpPr>
            <a:spLocks noGrp="1"/>
          </p:cNvSpPr>
          <p:nvPr>
            <p:ph type="title"/>
          </p:nvPr>
        </p:nvSpPr>
        <p:spPr>
          <a:xfrm>
            <a:off x="1444625" y="130175"/>
            <a:ext cx="7699375" cy="1425575"/>
          </a:xfrm>
        </p:spPr>
        <p:txBody>
          <a:bodyPr/>
          <a:lstStyle/>
          <a:p>
            <a:r>
              <a:rPr lang="it-IT" sz="2800" b="1" smtClean="0">
                <a:latin typeface="Century Gothic" pitchFamily="34" charset="0"/>
              </a:rPr>
              <a:t>Distribuzione delle famiglie che dichiarano la presenza di problemi di inquinamento dell’aria nella zona in cui abitano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contenuto 2"/>
          <p:cNvSpPr>
            <a:spLocks noGrp="1"/>
          </p:cNvSpPr>
          <p:nvPr>
            <p:ph idx="1"/>
          </p:nvPr>
        </p:nvSpPr>
        <p:spPr>
          <a:xfrm>
            <a:off x="263525" y="1912938"/>
            <a:ext cx="5518150" cy="39163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it-IT" sz="2200" b="1" smtClean="0">
                <a:latin typeface="Century Gothic" pitchFamily="34" charset="0"/>
              </a:rPr>
              <a:t>Il </a:t>
            </a:r>
            <a:r>
              <a:rPr lang="it-IT" sz="2200" b="1" smtClean="0">
                <a:solidFill>
                  <a:srgbClr val="7A2600"/>
                </a:solidFill>
                <a:latin typeface="Century Gothic" pitchFamily="34" charset="0"/>
              </a:rPr>
              <a:t>19%</a:t>
            </a:r>
            <a:r>
              <a:rPr lang="it-IT" sz="2200" b="1" smtClean="0">
                <a:latin typeface="Century Gothic" pitchFamily="34" charset="0"/>
              </a:rPr>
              <a:t> lamenta la </a:t>
            </a:r>
            <a:r>
              <a:rPr lang="it-IT" sz="2200" b="1" u="sng" smtClean="0">
                <a:latin typeface="Century Gothic" pitchFamily="34" charset="0"/>
              </a:rPr>
              <a:t>presenza di odori sgradevoli</a:t>
            </a:r>
            <a:r>
              <a:rPr lang="it-IT" sz="2200" b="1" smtClean="0">
                <a:latin typeface="Century Gothic" pitchFamily="34" charset="0"/>
              </a:rPr>
              <a:t> </a:t>
            </a:r>
          </a:p>
          <a:p>
            <a:pPr marL="0" indent="0">
              <a:buFont typeface="Wingdings 2" pitchFamily="18" charset="2"/>
              <a:buNone/>
            </a:pPr>
            <a:r>
              <a:rPr lang="it-IT" sz="2200" b="1" smtClean="0">
                <a:latin typeface="Century Gothic" pitchFamily="34" charset="0"/>
              </a:rPr>
              <a:t>Percentuale più alta di famiglie che dichiarano di percepire </a:t>
            </a:r>
            <a:r>
              <a:rPr lang="it-IT" sz="2200" b="1" i="1" smtClean="0">
                <a:solidFill>
                  <a:srgbClr val="7A2600"/>
                </a:solidFill>
                <a:latin typeface="Century Gothic" pitchFamily="34" charset="0"/>
              </a:rPr>
              <a:t>odori sgradevoli </a:t>
            </a:r>
            <a:r>
              <a:rPr lang="it-IT" sz="2200" b="1" smtClean="0">
                <a:latin typeface="Century Gothic" pitchFamily="34" charset="0"/>
              </a:rPr>
              <a:t>in Campania </a:t>
            </a:r>
            <a:r>
              <a:rPr lang="it-IT" sz="2200" smtClean="0">
                <a:latin typeface="Century Gothic" pitchFamily="34" charset="0"/>
              </a:rPr>
              <a:t>(32,9%)</a:t>
            </a:r>
          </a:p>
          <a:p>
            <a:pPr marL="0" indent="0">
              <a:buFont typeface="Wingdings 2" pitchFamily="18" charset="2"/>
              <a:buNone/>
            </a:pPr>
            <a:endParaRPr lang="it-IT" sz="2200" u="sng" smtClean="0"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it-IT" sz="2200" smtClean="0">
                <a:latin typeface="Century Gothic" pitchFamily="34" charset="0"/>
              </a:rPr>
              <a:t>Valore più basso per </a:t>
            </a:r>
            <a:r>
              <a:rPr lang="it-IT" sz="2200" b="1" smtClean="0">
                <a:latin typeface="Century Gothic" pitchFamily="34" charset="0"/>
              </a:rPr>
              <a:t>Molise</a:t>
            </a:r>
            <a:r>
              <a:rPr lang="it-IT" sz="2200" smtClean="0">
                <a:latin typeface="Century Gothic" pitchFamily="34" charset="0"/>
              </a:rPr>
              <a:t> (8,5%)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it-IT" sz="2200" b="1" smtClean="0">
                <a:latin typeface="Century Gothic" pitchFamily="34" charset="0"/>
              </a:rPr>
              <a:t>Valle d’Aosta </a:t>
            </a:r>
            <a:r>
              <a:rPr lang="it-IT" sz="2200" smtClean="0">
                <a:latin typeface="Century Gothic" pitchFamily="34" charset="0"/>
              </a:rPr>
              <a:t>(9,4%) 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it-IT" sz="2200" b="1" smtClean="0">
                <a:latin typeface="Century Gothic" pitchFamily="34" charset="0"/>
              </a:rPr>
              <a:t>Marche </a:t>
            </a:r>
            <a:r>
              <a:rPr lang="it-IT" sz="2200" smtClean="0">
                <a:latin typeface="Century Gothic" pitchFamily="34" charset="0"/>
              </a:rPr>
              <a:t>(11,1%)</a:t>
            </a:r>
          </a:p>
        </p:txBody>
      </p:sp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1444625" y="130175"/>
            <a:ext cx="7699375" cy="1425575"/>
          </a:xfrm>
        </p:spPr>
        <p:txBody>
          <a:bodyPr/>
          <a:lstStyle/>
          <a:p>
            <a:r>
              <a:rPr lang="it-IT" sz="2800" b="1" smtClean="0">
                <a:latin typeface="Century Gothic" pitchFamily="34" charset="0"/>
              </a:rPr>
              <a:t>Distribuzione delle famiglie che dichiarano la presenza di problemi relativi a odori sgradevoli nella zona in cui abitano</a:t>
            </a:r>
          </a:p>
        </p:txBody>
      </p:sp>
      <p:grpSp>
        <p:nvGrpSpPr>
          <p:cNvPr id="39939" name="Gruppo 9"/>
          <p:cNvGrpSpPr>
            <a:grpSpLocks/>
          </p:cNvGrpSpPr>
          <p:nvPr/>
        </p:nvGrpSpPr>
        <p:grpSpPr bwMode="auto">
          <a:xfrm>
            <a:off x="5238750" y="2155825"/>
            <a:ext cx="3813175" cy="4116388"/>
            <a:chOff x="5626359" y="2786288"/>
            <a:chExt cx="3377682" cy="3714932"/>
          </a:xfrm>
        </p:grpSpPr>
        <p:grpSp>
          <p:nvGrpSpPr>
            <p:cNvPr id="39940" name="Gruppo 7"/>
            <p:cNvGrpSpPr>
              <a:grpSpLocks/>
            </p:cNvGrpSpPr>
            <p:nvPr/>
          </p:nvGrpSpPr>
          <p:grpSpPr bwMode="auto">
            <a:xfrm>
              <a:off x="5626359" y="2786288"/>
              <a:ext cx="3377682" cy="3714932"/>
              <a:chOff x="5295986" y="1555140"/>
              <a:chExt cx="3848014" cy="4300088"/>
            </a:xfrm>
          </p:grpSpPr>
          <p:pic>
            <p:nvPicPr>
              <p:cNvPr id="39942" name="Immagine 5"/>
              <p:cNvPicPr>
                <a:picLocks noChangeAspect="1"/>
              </p:cNvPicPr>
              <p:nvPr/>
            </p:nvPicPr>
            <p:blipFill>
              <a:blip r:embed="rId2"/>
              <a:srcRect l="50612" b="14983"/>
              <a:stretch>
                <a:fillRect/>
              </a:stretch>
            </p:blipFill>
            <p:spPr bwMode="auto">
              <a:xfrm>
                <a:off x="5295986" y="1555140"/>
                <a:ext cx="3848014" cy="4158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ttangolo 6"/>
              <p:cNvSpPr/>
              <p:nvPr/>
            </p:nvSpPr>
            <p:spPr>
              <a:xfrm>
                <a:off x="5295986" y="5032689"/>
                <a:ext cx="1598800" cy="82253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sp>
          <p:nvSpPr>
            <p:cNvPr id="39941" name="Rettangolo 8"/>
            <p:cNvSpPr>
              <a:spLocks noChangeArrowheads="1"/>
            </p:cNvSpPr>
            <p:nvPr/>
          </p:nvSpPr>
          <p:spPr bwMode="auto">
            <a:xfrm>
              <a:off x="7655499" y="2991161"/>
              <a:ext cx="506231" cy="303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Century Gothic" pitchFamily="34" charset="0"/>
                </a:rPr>
                <a:t>(%) </a:t>
              </a:r>
              <a:endParaRPr lang="it-IT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>
          <a:xfrm>
            <a:off x="2039938" y="334963"/>
            <a:ext cx="6508750" cy="928687"/>
          </a:xfrm>
        </p:spPr>
        <p:txBody>
          <a:bodyPr/>
          <a:lstStyle/>
          <a:p>
            <a:r>
              <a:rPr lang="it-IT" b="1" smtClean="0">
                <a:latin typeface="Century Gothic" pitchFamily="34" charset="0"/>
              </a:rPr>
              <a:t>Strategie di adattamento, mitigazione e prevenzione</a:t>
            </a:r>
            <a:endParaRPr lang="it-IT" smtClean="0">
              <a:latin typeface="Century Gothic" pitchFamily="34" charset="0"/>
            </a:endParaRPr>
          </a:p>
        </p:txBody>
      </p:sp>
      <p:sp>
        <p:nvSpPr>
          <p:cNvPr id="45058" name="Segnaposto contenuto 5"/>
          <p:cNvSpPr>
            <a:spLocks noGrp="1"/>
          </p:cNvSpPr>
          <p:nvPr>
            <p:ph idx="1"/>
          </p:nvPr>
        </p:nvSpPr>
        <p:spPr>
          <a:xfrm>
            <a:off x="557213" y="1357313"/>
            <a:ext cx="7991475" cy="110966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it-IT" sz="2400" b="1" smtClean="0">
                <a:solidFill>
                  <a:srgbClr val="7A2600"/>
                </a:solidFill>
                <a:latin typeface="Century Gothic" pitchFamily="34" charset="0"/>
              </a:rPr>
              <a:t>Interazione</a:t>
            </a:r>
            <a:r>
              <a:rPr lang="it-IT" sz="2400" smtClean="0">
                <a:solidFill>
                  <a:srgbClr val="004D86"/>
                </a:solidFill>
                <a:latin typeface="Century Gothic" pitchFamily="34" charset="0"/>
              </a:rPr>
              <a:t> </a:t>
            </a:r>
            <a:r>
              <a:rPr lang="it-IT" sz="2400" b="1" smtClean="0">
                <a:solidFill>
                  <a:srgbClr val="7A2600"/>
                </a:solidFill>
                <a:latin typeface="Century Gothic" pitchFamily="34" charset="0"/>
              </a:rPr>
              <a:t>o effetto sinergico tra politiche orientate alla riduzione dei gas serra e quelle volte alla riduzione dell’inquinamento dell’aria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09" t="2192" r="2975" b="12630"/>
          <a:stretch/>
        </p:blipFill>
        <p:spPr>
          <a:xfrm>
            <a:off x="868363" y="2670175"/>
            <a:ext cx="758507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/>
          <p:cNvSpPr>
            <a:spLocks noGrp="1"/>
          </p:cNvSpPr>
          <p:nvPr>
            <p:ph type="title"/>
          </p:nvPr>
        </p:nvSpPr>
        <p:spPr>
          <a:xfrm>
            <a:off x="1289050" y="128588"/>
            <a:ext cx="7589838" cy="658812"/>
          </a:xfrm>
        </p:spPr>
        <p:txBody>
          <a:bodyPr/>
          <a:lstStyle/>
          <a:p>
            <a:pPr algn="ctr"/>
            <a:r>
              <a:rPr lang="it-IT" b="1" smtClean="0">
                <a:latin typeface="Century Gothic" pitchFamily="34" charset="0"/>
              </a:rPr>
              <a:t>Strategie di adattamento</a:t>
            </a:r>
            <a:endParaRPr lang="it-IT" sz="4000" i="1" smtClean="0">
              <a:latin typeface="Century Gothic" pitchFamily="34" charset="0"/>
            </a:endParaRPr>
          </a:p>
        </p:txBody>
      </p:sp>
      <p:sp>
        <p:nvSpPr>
          <p:cNvPr id="46082" name="Rettangolo 2"/>
          <p:cNvSpPr>
            <a:spLocks noChangeArrowheads="1"/>
          </p:cNvSpPr>
          <p:nvPr/>
        </p:nvSpPr>
        <p:spPr bwMode="auto">
          <a:xfrm>
            <a:off x="1368425" y="739775"/>
            <a:ext cx="7191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400" b="1">
                <a:solidFill>
                  <a:srgbClr val="2886A4"/>
                </a:solidFill>
                <a:latin typeface="Century Gothic" pitchFamily="34" charset="0"/>
              </a:rPr>
              <a:t>Politiche volte a diminuire gli impatti negativi dei cambiamenti climatici </a:t>
            </a:r>
          </a:p>
          <a:p>
            <a:pPr algn="ctr">
              <a:spcAft>
                <a:spcPts val="600"/>
              </a:spcAft>
            </a:pPr>
            <a:r>
              <a:rPr lang="it-IT" sz="2400" b="1" i="1">
                <a:solidFill>
                  <a:srgbClr val="2886A4"/>
                </a:solidFill>
                <a:latin typeface="Century Gothic" pitchFamily="34" charset="0"/>
              </a:rPr>
              <a:t>- diminuzione della vulnerabilità -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146425" y="6370638"/>
            <a:ext cx="5997575" cy="44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46084" name="Gruppo 3"/>
          <p:cNvGrpSpPr>
            <a:grpSpLocks/>
          </p:cNvGrpSpPr>
          <p:nvPr/>
        </p:nvGrpSpPr>
        <p:grpSpPr bwMode="auto">
          <a:xfrm>
            <a:off x="215900" y="1951038"/>
            <a:ext cx="8662988" cy="4640262"/>
            <a:chOff x="282998" y="2035004"/>
            <a:chExt cx="8913485" cy="418147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998" y="2035004"/>
              <a:ext cx="8913485" cy="4181475"/>
            </a:xfrm>
            <a:prstGeom prst="rect">
              <a:avLst/>
            </a:prstGeom>
            <a:ln w="28575"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086" name="Immagine 6"/>
            <p:cNvPicPr>
              <a:picLocks noChangeAspect="1"/>
            </p:cNvPicPr>
            <p:nvPr/>
          </p:nvPicPr>
          <p:blipFill>
            <a:blip r:embed="rId2"/>
            <a:srcRect l="74615" t="80884" r="8356"/>
            <a:stretch>
              <a:fillRect/>
            </a:stretch>
          </p:blipFill>
          <p:spPr bwMode="auto">
            <a:xfrm>
              <a:off x="339152" y="2035004"/>
              <a:ext cx="1517904" cy="1294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6"/>
          <p:cNvSpPr>
            <a:spLocks noGrp="1"/>
          </p:cNvSpPr>
          <p:nvPr>
            <p:ph type="title"/>
          </p:nvPr>
        </p:nvSpPr>
        <p:spPr>
          <a:xfrm>
            <a:off x="712788" y="142875"/>
            <a:ext cx="8431212" cy="587375"/>
          </a:xfrm>
        </p:spPr>
        <p:txBody>
          <a:bodyPr/>
          <a:lstStyle/>
          <a:p>
            <a:pPr algn="ctr"/>
            <a:r>
              <a:rPr lang="it-IT" sz="3400" b="1" smtClean="0">
                <a:latin typeface="Century Gothic" pitchFamily="34" charset="0"/>
              </a:rPr>
              <a:t>Strategie di mitigazione</a:t>
            </a:r>
            <a:endParaRPr lang="it-IT" sz="3400" smtClean="0"/>
          </a:p>
        </p:txBody>
      </p:sp>
      <p:sp>
        <p:nvSpPr>
          <p:cNvPr id="47106" name="Rettangolo 8"/>
          <p:cNvSpPr>
            <a:spLocks noChangeArrowheads="1"/>
          </p:cNvSpPr>
          <p:nvPr/>
        </p:nvSpPr>
        <p:spPr bwMode="auto">
          <a:xfrm>
            <a:off x="1087438" y="790575"/>
            <a:ext cx="79454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>
                <a:solidFill>
                  <a:srgbClr val="2886A4"/>
                </a:solidFill>
                <a:latin typeface="Century Gothic" pitchFamily="34" charset="0"/>
              </a:rPr>
              <a:t>Azioni volte a ridurre le emissioni di gas serra/inquinanti atmosferici o a valorizzare risorse naturali che assorbono carbonio o anidride carbonica dall’atmosfera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146425" y="6370638"/>
            <a:ext cx="5997575" cy="44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47108" name="Gruppo 4"/>
          <p:cNvGrpSpPr>
            <a:grpSpLocks/>
          </p:cNvGrpSpPr>
          <p:nvPr/>
        </p:nvGrpSpPr>
        <p:grpSpPr bwMode="auto">
          <a:xfrm>
            <a:off x="0" y="1887538"/>
            <a:ext cx="8866188" cy="4924425"/>
            <a:chOff x="458026" y="1724025"/>
            <a:chExt cx="8383270" cy="4733925"/>
          </a:xfrm>
        </p:grpSpPr>
        <p:pic>
          <p:nvPicPr>
            <p:cNvPr id="47110" name="Immagin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166" y="1724025"/>
              <a:ext cx="8265130" cy="473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1" name="Immagine 7"/>
            <p:cNvPicPr>
              <a:picLocks noChangeAspect="1"/>
            </p:cNvPicPr>
            <p:nvPr/>
          </p:nvPicPr>
          <p:blipFill>
            <a:blip r:embed="rId3"/>
            <a:srcRect l="74615" t="80884" r="8356"/>
            <a:stretch>
              <a:fillRect/>
            </a:stretch>
          </p:blipFill>
          <p:spPr bwMode="auto">
            <a:xfrm>
              <a:off x="458026" y="1724025"/>
              <a:ext cx="1517904" cy="799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olo 1"/>
          <p:cNvSpPr>
            <a:spLocks noGrp="1"/>
          </p:cNvSpPr>
          <p:nvPr>
            <p:ph type="title"/>
          </p:nvPr>
        </p:nvSpPr>
        <p:spPr>
          <a:xfrm>
            <a:off x="1262063" y="192088"/>
            <a:ext cx="8001000" cy="720725"/>
          </a:xfrm>
        </p:spPr>
        <p:txBody>
          <a:bodyPr/>
          <a:lstStyle/>
          <a:p>
            <a:r>
              <a:rPr lang="it-IT" b="1" smtClean="0">
                <a:latin typeface="Century Gothic" pitchFamily="34" charset="0"/>
              </a:rPr>
              <a:t>Sorgenti naturali di inquinamento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3938" y="1089025"/>
            <a:ext cx="8020050" cy="245903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247994"/>
              </a:buClr>
              <a:buFont typeface="Wingdings" pitchFamily="2" charset="2"/>
              <a:buChar char="q"/>
            </a:pPr>
            <a:r>
              <a:rPr lang="it-IT" sz="2200" smtClean="0">
                <a:latin typeface="Century Gothic" pitchFamily="34" charset="0"/>
              </a:rPr>
              <a:t> </a:t>
            </a:r>
            <a:r>
              <a:rPr lang="it-IT" sz="2400" b="1" smtClean="0">
                <a:solidFill>
                  <a:srgbClr val="247994"/>
                </a:solidFill>
                <a:latin typeface="Century Gothic" pitchFamily="34" charset="0"/>
              </a:rPr>
              <a:t>Alterano la composizione e le caratteristiche chimico-fisiche dell’atmosfera </a:t>
            </a:r>
          </a:p>
          <a:p>
            <a:pPr marL="742950" lvl="1" indent="-285750" algn="just">
              <a:spcBef>
                <a:spcPct val="0"/>
              </a:spcBef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§"/>
            </a:pPr>
            <a:r>
              <a:rPr lang="it-IT" sz="2000" smtClean="0">
                <a:solidFill>
                  <a:srgbClr val="7A2600"/>
                </a:solidFill>
                <a:latin typeface="Century Gothic" pitchFamily="34" charset="0"/>
              </a:rPr>
              <a:t>eruzioni vulcaniche</a:t>
            </a:r>
            <a:r>
              <a:rPr lang="it-IT" sz="2000" smtClean="0">
                <a:latin typeface="Century Gothic" pitchFamily="34" charset="0"/>
              </a:rPr>
              <a:t>, </a:t>
            </a:r>
            <a:r>
              <a:rPr lang="it-IT" sz="2000" smtClean="0">
                <a:solidFill>
                  <a:srgbClr val="7A2600"/>
                </a:solidFill>
                <a:latin typeface="Century Gothic" pitchFamily="34" charset="0"/>
              </a:rPr>
              <a:t>incendi spontanei</a:t>
            </a:r>
            <a:r>
              <a:rPr lang="it-IT" sz="2000" smtClean="0">
                <a:latin typeface="Century Gothic" pitchFamily="34" charset="0"/>
              </a:rPr>
              <a:t>, </a:t>
            </a:r>
            <a:r>
              <a:rPr lang="it-IT" sz="2000" smtClean="0">
                <a:solidFill>
                  <a:srgbClr val="7A2600"/>
                </a:solidFill>
                <a:latin typeface="Century Gothic" pitchFamily="34" charset="0"/>
              </a:rPr>
              <a:t>elevata ventosità</a:t>
            </a:r>
            <a:r>
              <a:rPr lang="it-IT" sz="2000" smtClean="0">
                <a:latin typeface="Century Gothic" pitchFamily="34" charset="0"/>
              </a:rPr>
              <a:t>,</a:t>
            </a:r>
            <a:r>
              <a:rPr lang="it-IT" sz="2000" smtClean="0">
                <a:solidFill>
                  <a:srgbClr val="7A2600"/>
                </a:solidFill>
                <a:latin typeface="Century Gothic" pitchFamily="34" charset="0"/>
              </a:rPr>
              <a:t> trasporto di materiale particolato naturale</a:t>
            </a:r>
            <a:r>
              <a:rPr lang="it-IT" sz="2000" smtClean="0">
                <a:latin typeface="Century Gothic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247994"/>
              </a:buClr>
              <a:buFont typeface="Wingdings" pitchFamily="2" charset="2"/>
              <a:buChar char="q"/>
            </a:pPr>
            <a:r>
              <a:rPr lang="it-IT" sz="2400" b="1" smtClean="0">
                <a:solidFill>
                  <a:srgbClr val="247994"/>
                </a:solidFill>
                <a:latin typeface="Century Gothic" pitchFamily="34" charset="0"/>
              </a:rPr>
              <a:t> Molti inquinanti generati da sorgenti antropiche sono gli stessi di quelli prodotti da eventi naturali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009" t="4352" b="3327"/>
          <a:stretch/>
        </p:blipFill>
        <p:spPr>
          <a:xfrm>
            <a:off x="249238" y="3694113"/>
            <a:ext cx="6351587" cy="2752725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Rettangolo 4"/>
          <p:cNvSpPr>
            <a:spLocks noChangeArrowheads="1"/>
          </p:cNvSpPr>
          <p:nvPr/>
        </p:nvSpPr>
        <p:spPr bwMode="auto">
          <a:xfrm>
            <a:off x="6696075" y="6099175"/>
            <a:ext cx="2192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000060"/>
                </a:solidFill>
                <a:latin typeface="Century Gothic" pitchFamily="34" charset="0"/>
              </a:rPr>
              <a:t>Baldacci et al. 2009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13" y="4008438"/>
            <a:ext cx="2265362" cy="179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4"/>
          <p:cNvSpPr>
            <a:spLocks noGrp="1"/>
          </p:cNvSpPr>
          <p:nvPr>
            <p:ph type="title"/>
          </p:nvPr>
        </p:nvSpPr>
        <p:spPr>
          <a:xfrm>
            <a:off x="1939925" y="106363"/>
            <a:ext cx="6507163" cy="928687"/>
          </a:xfrm>
        </p:spPr>
        <p:txBody>
          <a:bodyPr/>
          <a:lstStyle/>
          <a:p>
            <a:r>
              <a:rPr lang="it-IT" b="1" smtClean="0"/>
              <a:t>Strategie di prevenzione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7675" y="1431925"/>
            <a:ext cx="8567738" cy="498792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000060"/>
              </a:buClr>
              <a:buFont typeface="Wingdings" pitchFamily="2" charset="2"/>
              <a:buChar char="q"/>
            </a:pPr>
            <a:r>
              <a:rPr lang="it-IT" smtClean="0">
                <a:latin typeface="Century Gothic" pitchFamily="34" charset="0"/>
              </a:rPr>
              <a:t> </a:t>
            </a:r>
            <a:r>
              <a:rPr lang="it-IT" sz="2200" smtClean="0">
                <a:latin typeface="Century Gothic" pitchFamily="34" charset="0"/>
              </a:rPr>
              <a:t>Mettere in atto </a:t>
            </a:r>
            <a:r>
              <a:rPr lang="it-IT" sz="2200" b="1" smtClean="0">
                <a:solidFill>
                  <a:srgbClr val="2886A4"/>
                </a:solidFill>
                <a:latin typeface="Century Gothic" pitchFamily="34" charset="0"/>
              </a:rPr>
              <a:t>cambiamenti nel settore energetico e cambiamenti comportamentali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0060"/>
              </a:buClr>
              <a:buFont typeface="Wingdings" pitchFamily="2" charset="2"/>
              <a:buChar char="q"/>
            </a:pPr>
            <a:r>
              <a:rPr lang="it-IT" smtClean="0">
                <a:latin typeface="Century Gothic" pitchFamily="34" charset="0"/>
              </a:rPr>
              <a:t> </a:t>
            </a:r>
            <a:r>
              <a:rPr lang="it-IT" sz="2200" smtClean="0">
                <a:latin typeface="Century Gothic" pitchFamily="34" charset="0"/>
              </a:rPr>
              <a:t>Ridurre l’</a:t>
            </a:r>
            <a:r>
              <a:rPr lang="it-IT" sz="2200" b="1" smtClean="0">
                <a:solidFill>
                  <a:srgbClr val="2886A4"/>
                </a:solidFill>
                <a:latin typeface="Century Gothic" pitchFamily="34" charset="0"/>
              </a:rPr>
              <a:t>utilizzo dei combustibili fossili</a:t>
            </a:r>
            <a:endParaRPr lang="it-IT" sz="2200" smtClean="0">
              <a:latin typeface="Century Gothic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0060"/>
              </a:buClr>
              <a:buFont typeface="Wingdings" pitchFamily="2" charset="2"/>
              <a:buChar char="q"/>
            </a:pPr>
            <a:r>
              <a:rPr lang="it-IT" smtClean="0">
                <a:latin typeface="Century Gothic" pitchFamily="34" charset="0"/>
              </a:rPr>
              <a:t> </a:t>
            </a:r>
            <a:r>
              <a:rPr lang="it-IT" sz="2200" smtClean="0">
                <a:latin typeface="Century Gothic" pitchFamily="34" charset="0"/>
              </a:rPr>
              <a:t>Produrre </a:t>
            </a:r>
            <a:r>
              <a:rPr lang="it-IT" sz="2200" b="1" smtClean="0">
                <a:solidFill>
                  <a:srgbClr val="2886A4"/>
                </a:solidFill>
                <a:latin typeface="Century Gothic" pitchFamily="34" charset="0"/>
              </a:rPr>
              <a:t>strategie sinergiche ed evitare strategie contrastanti </a:t>
            </a:r>
            <a:r>
              <a:rPr lang="it-IT" sz="2200" smtClean="0">
                <a:latin typeface="Century Gothic" pitchFamily="34" charset="0"/>
              </a:rPr>
              <a:t>(es. autoveicoli diesel producono gas di scarico pericolosi per la salute)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0060"/>
              </a:buClr>
              <a:buFont typeface="Wingdings" pitchFamily="2" charset="2"/>
              <a:buChar char="q"/>
            </a:pPr>
            <a:r>
              <a:rPr lang="it-IT" sz="2200" b="1" smtClean="0">
                <a:solidFill>
                  <a:srgbClr val="7A2600"/>
                </a:solidFill>
                <a:latin typeface="Century Gothic" pitchFamily="34" charset="0"/>
              </a:rPr>
              <a:t> </a:t>
            </a:r>
            <a:r>
              <a:rPr lang="it-IT" sz="2400" b="1" smtClean="0">
                <a:solidFill>
                  <a:srgbClr val="7A2600"/>
                </a:solidFill>
                <a:latin typeface="Century Gothic" pitchFamily="34" charset="0"/>
              </a:rPr>
              <a:t>AVERE BENEFICI SIA A BREVE TERMINE SIA A LUNGO TERMINE</a:t>
            </a:r>
            <a:endParaRPr lang="it-IT" sz="2200" b="1" smtClean="0">
              <a:solidFill>
                <a:srgbClr val="7A2600"/>
              </a:solidFill>
              <a:latin typeface="Century Gothic" pitchFamily="34" charset="0"/>
            </a:endParaRPr>
          </a:p>
          <a:p>
            <a:pPr marL="539750" lvl="1" indent="-184150">
              <a:spcBef>
                <a:spcPct val="0"/>
              </a:spcBef>
              <a:spcAft>
                <a:spcPts val="600"/>
              </a:spcAft>
              <a:buClr>
                <a:srgbClr val="000060"/>
              </a:buClr>
              <a:buFont typeface="Wingdings" pitchFamily="2" charset="2"/>
              <a:buChar char="§"/>
            </a:pPr>
            <a:r>
              <a:rPr lang="it-IT" sz="2200" smtClean="0">
                <a:latin typeface="Century Gothic" pitchFamily="34" charset="0"/>
              </a:rPr>
              <a:t>alcuni gas serra (biossido di carbonio) rimangono nell’atmosfera per lunghissimo tempo e le misure volte a ridurne le emissioni hanno effetti solo dopo diversi anni</a:t>
            </a:r>
          </a:p>
          <a:p>
            <a:pPr marL="539750" lvl="1" indent="-184150">
              <a:spcBef>
                <a:spcPct val="0"/>
              </a:spcBef>
              <a:spcAft>
                <a:spcPts val="600"/>
              </a:spcAft>
              <a:buClr>
                <a:srgbClr val="000060"/>
              </a:buClr>
              <a:buFont typeface="Wingdings" pitchFamily="2" charset="2"/>
              <a:buChar char="§"/>
            </a:pPr>
            <a:r>
              <a:rPr lang="it-IT" sz="2200" smtClean="0">
                <a:latin typeface="Century Gothic" pitchFamily="34" charset="0"/>
              </a:rPr>
              <a:t> ridurre le concentrazioni di inquinanti atmosferici (PM, ozono o metano) produce benefici sia immediati sia a lungo termine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449263" y="1327150"/>
            <a:ext cx="7778750" cy="5449888"/>
            <a:chOff x="217" y="734"/>
            <a:chExt cx="4900" cy="3433"/>
          </a:xfrm>
        </p:grpSpPr>
        <p:pic>
          <p:nvPicPr>
            <p:cNvPr id="49157" name="Immagine 3"/>
            <p:cNvPicPr>
              <a:picLocks noChangeAspect="1"/>
            </p:cNvPicPr>
            <p:nvPr/>
          </p:nvPicPr>
          <p:blipFill>
            <a:blip r:embed="rId2"/>
            <a:srcRect r="4533"/>
            <a:stretch>
              <a:fillRect/>
            </a:stretch>
          </p:blipFill>
          <p:spPr bwMode="auto">
            <a:xfrm>
              <a:off x="217" y="734"/>
              <a:ext cx="4900" cy="3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8" name="Immagine 11"/>
            <p:cNvPicPr>
              <a:picLocks noChangeAspect="1"/>
            </p:cNvPicPr>
            <p:nvPr/>
          </p:nvPicPr>
          <p:blipFill>
            <a:blip r:embed="rId2"/>
            <a:srcRect r="85126" b="81281"/>
            <a:stretch>
              <a:fillRect/>
            </a:stretch>
          </p:blipFill>
          <p:spPr bwMode="auto">
            <a:xfrm>
              <a:off x="332" y="3553"/>
              <a:ext cx="128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4" name="Titolo 5"/>
          <p:cNvSpPr>
            <a:spLocks noGrp="1"/>
          </p:cNvSpPr>
          <p:nvPr>
            <p:ph type="title"/>
          </p:nvPr>
        </p:nvSpPr>
        <p:spPr>
          <a:xfrm>
            <a:off x="1177925" y="217488"/>
            <a:ext cx="7966075" cy="1123950"/>
          </a:xfrm>
        </p:spPr>
        <p:txBody>
          <a:bodyPr/>
          <a:lstStyle/>
          <a:p>
            <a:pPr algn="ctr"/>
            <a:r>
              <a:rPr lang="it-IT" sz="3200" b="1" smtClean="0"/>
              <a:t>Strategie di prevenzione</a:t>
            </a:r>
            <a:br>
              <a:rPr lang="it-IT" sz="3200" b="1" smtClean="0"/>
            </a:br>
            <a:r>
              <a:rPr lang="it-IT" sz="3200" b="1" i="1" smtClean="0"/>
              <a:t>Interventi per una mobilità sostenibile </a:t>
            </a:r>
            <a:endParaRPr lang="it-IT" b="1" i="1" smtClean="0"/>
          </a:p>
        </p:txBody>
      </p:sp>
      <p:sp>
        <p:nvSpPr>
          <p:cNvPr id="9" name="Rettangolo 8"/>
          <p:cNvSpPr/>
          <p:nvPr/>
        </p:nvSpPr>
        <p:spPr>
          <a:xfrm>
            <a:off x="1844675" y="5884863"/>
            <a:ext cx="142716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4"/>
          <p:cNvSpPr>
            <a:spLocks noGrp="1"/>
          </p:cNvSpPr>
          <p:nvPr>
            <p:ph type="title"/>
          </p:nvPr>
        </p:nvSpPr>
        <p:spPr>
          <a:xfrm>
            <a:off x="2039938" y="192088"/>
            <a:ext cx="6508750" cy="1117600"/>
          </a:xfrm>
        </p:spPr>
        <p:txBody>
          <a:bodyPr/>
          <a:lstStyle/>
          <a:p>
            <a:pPr algn="ctr"/>
            <a:r>
              <a:rPr lang="it-IT" b="1" smtClean="0"/>
              <a:t>Strategie di prevenzione</a:t>
            </a:r>
            <a:br>
              <a:rPr lang="it-IT" b="1" smtClean="0"/>
            </a:br>
            <a:r>
              <a:rPr lang="it-IT" b="1" smtClean="0"/>
              <a:t>- </a:t>
            </a:r>
            <a:r>
              <a:rPr lang="it-IT" b="1" i="1" smtClean="0"/>
              <a:t>Stile di vita -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8138" y="1404938"/>
            <a:ext cx="8567737" cy="515461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it-IT" sz="2400" b="1" dirty="0">
                <a:solidFill>
                  <a:srgbClr val="000060"/>
                </a:solidFill>
                <a:latin typeface="Century Gothic" panose="020B0502020202020204" pitchFamily="34" charset="0"/>
              </a:rPr>
              <a:t>Gli stili di vita hanno un forte impatto sull’ambiente </a:t>
            </a:r>
            <a:r>
              <a:rPr lang="it-IT" sz="2400" b="1" dirty="0" smtClean="0">
                <a:solidFill>
                  <a:srgbClr val="000060"/>
                </a:solidFill>
                <a:latin typeface="Century Gothic" panose="020B0502020202020204" pitchFamily="34" charset="0"/>
              </a:rPr>
              <a:t>e </a:t>
            </a:r>
            <a:r>
              <a:rPr lang="it-IT" sz="2400" b="1" dirty="0">
                <a:solidFill>
                  <a:srgbClr val="000060"/>
                </a:solidFill>
                <a:latin typeface="Century Gothic" panose="020B0502020202020204" pitchFamily="34" charset="0"/>
              </a:rPr>
              <a:t>di conseguenza sulla </a:t>
            </a:r>
            <a:r>
              <a:rPr lang="it-IT" sz="2400" b="1" dirty="0" smtClean="0">
                <a:solidFill>
                  <a:srgbClr val="000060"/>
                </a:solidFill>
                <a:latin typeface="Century Gothic" panose="020B0502020202020204" pitchFamily="34" charset="0"/>
              </a:rPr>
              <a:t>salute</a:t>
            </a:r>
            <a:endParaRPr lang="it-IT" sz="2400" b="1" dirty="0">
              <a:solidFill>
                <a:srgbClr val="000060"/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it-IT" sz="2200" b="1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      </a:t>
            </a:r>
            <a:r>
              <a:rPr lang="it-IT" sz="2400" b="1" cap="small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Esaurimento progressivo </a:t>
            </a:r>
            <a:r>
              <a:rPr lang="it-IT" sz="2400" b="1" cap="small" dirty="0">
                <a:solidFill>
                  <a:srgbClr val="7A2600"/>
                </a:solidFill>
                <a:latin typeface="Century Gothic" panose="020B0502020202020204" pitchFamily="34" charset="0"/>
              </a:rPr>
              <a:t>delle fonti energetiche </a:t>
            </a:r>
            <a:r>
              <a:rPr lang="it-IT" sz="2400" b="1" cap="small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fossili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it-IT" sz="2400" b="1" cap="small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     Continuo </a:t>
            </a:r>
            <a:r>
              <a:rPr lang="it-IT" sz="2400" b="1" cap="small" dirty="0">
                <a:solidFill>
                  <a:srgbClr val="7A2600"/>
                </a:solidFill>
                <a:latin typeface="Century Gothic" panose="020B0502020202020204" pitchFamily="34" charset="0"/>
              </a:rPr>
              <a:t>degrado </a:t>
            </a:r>
            <a:r>
              <a:rPr lang="it-IT" sz="2400" b="1" cap="small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ambientale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it-IT" sz="2400" i="1" u="sng" dirty="0" smtClean="0">
                <a:latin typeface="Century Gothic" panose="020B0502020202020204" pitchFamily="34" charset="0"/>
              </a:rPr>
              <a:t>Strategie efficaci </a:t>
            </a:r>
          </a:p>
          <a:p>
            <a:pPr>
              <a:spcBef>
                <a:spcPts val="600"/>
              </a:spcBef>
              <a:buClr>
                <a:srgbClr val="2886A4"/>
              </a:buClr>
              <a:buFont typeface="Wingdings" panose="05000000000000000000" pitchFamily="2" charset="2"/>
              <a:buChar char="§"/>
              <a:defRPr/>
            </a:pPr>
            <a:r>
              <a:rPr lang="it-IT" sz="2200" dirty="0" smtClean="0">
                <a:latin typeface="Century Gothic" panose="020B0502020202020204" pitchFamily="34" charset="0"/>
              </a:rPr>
              <a:t>l’</a:t>
            </a:r>
            <a:r>
              <a:rPr lang="it-IT" sz="2200" b="1" dirty="0" smtClean="0">
                <a:solidFill>
                  <a:srgbClr val="2886A4"/>
                </a:solidFill>
                <a:latin typeface="Century Gothic" panose="020B0502020202020204" pitchFamily="34" charset="0"/>
              </a:rPr>
              <a:t>uso di mezzi </a:t>
            </a:r>
            <a:r>
              <a:rPr lang="it-IT" sz="2200" b="1" dirty="0">
                <a:solidFill>
                  <a:srgbClr val="2886A4"/>
                </a:solidFill>
                <a:latin typeface="Century Gothic" panose="020B0502020202020204" pitchFamily="34" charset="0"/>
              </a:rPr>
              <a:t>pubblici</a:t>
            </a:r>
            <a:r>
              <a:rPr lang="it-IT" sz="2200" dirty="0">
                <a:latin typeface="Century Gothic" panose="020B0502020202020204" pitchFamily="34" charset="0"/>
              </a:rPr>
              <a:t>, </a:t>
            </a:r>
            <a:r>
              <a:rPr lang="it-IT" sz="2200" b="1" dirty="0" smtClean="0">
                <a:solidFill>
                  <a:srgbClr val="2886A4"/>
                </a:solidFill>
                <a:latin typeface="Century Gothic" panose="020B0502020202020204" pitchFamily="34" charset="0"/>
              </a:rPr>
              <a:t>andare in bicicletta </a:t>
            </a:r>
            <a:r>
              <a:rPr lang="it-IT" sz="2200" dirty="0" smtClean="0">
                <a:latin typeface="Century Gothic" panose="020B0502020202020204" pitchFamily="34" charset="0"/>
              </a:rPr>
              <a:t>o </a:t>
            </a:r>
            <a:r>
              <a:rPr lang="it-IT" sz="2200" b="1" dirty="0" smtClean="0">
                <a:solidFill>
                  <a:srgbClr val="2886A4"/>
                </a:solidFill>
                <a:latin typeface="Century Gothic" panose="020B0502020202020204" pitchFamily="34" charset="0"/>
              </a:rPr>
              <a:t>camminare </a:t>
            </a:r>
            <a:r>
              <a:rPr lang="it-IT" sz="2200" dirty="0" smtClean="0">
                <a:latin typeface="Century Gothic" panose="020B0502020202020204" pitchFamily="34" charset="0"/>
              </a:rPr>
              <a:t>contribuiscono a ridurre l’inquinamento e a mantenere  </a:t>
            </a:r>
            <a:r>
              <a:rPr lang="it-IT" sz="2200" dirty="0">
                <a:latin typeface="Century Gothic" panose="020B0502020202020204" pitchFamily="34" charset="0"/>
              </a:rPr>
              <a:t>e </a:t>
            </a:r>
            <a:r>
              <a:rPr lang="it-IT" sz="2200" dirty="0" smtClean="0">
                <a:latin typeface="Century Gothic" panose="020B0502020202020204" pitchFamily="34" charset="0"/>
              </a:rPr>
              <a:t>migliorare lo </a:t>
            </a:r>
            <a:r>
              <a:rPr lang="it-IT" sz="2200" dirty="0">
                <a:latin typeface="Century Gothic" panose="020B0502020202020204" pitchFamily="34" charset="0"/>
              </a:rPr>
              <a:t>stato di </a:t>
            </a:r>
            <a:r>
              <a:rPr lang="it-IT" sz="2200" dirty="0" smtClean="0">
                <a:latin typeface="Century Gothic" panose="020B0502020202020204" pitchFamily="34" charset="0"/>
              </a:rPr>
              <a:t>salute</a:t>
            </a:r>
          </a:p>
          <a:p>
            <a:pPr>
              <a:spcBef>
                <a:spcPts val="600"/>
              </a:spcBef>
              <a:buClr>
                <a:srgbClr val="2886A4"/>
              </a:buClr>
              <a:buFont typeface="Wingdings" panose="05000000000000000000" pitchFamily="2" charset="2"/>
              <a:buChar char="§"/>
              <a:defRPr/>
            </a:pPr>
            <a:r>
              <a:rPr lang="it-IT" sz="2200" dirty="0" smtClean="0">
                <a:latin typeface="Century Gothic" panose="020B0502020202020204" pitchFamily="34" charset="0"/>
              </a:rPr>
              <a:t>la </a:t>
            </a:r>
            <a:r>
              <a:rPr lang="it-IT" sz="2200" b="1" dirty="0" smtClean="0">
                <a:solidFill>
                  <a:srgbClr val="2886A4"/>
                </a:solidFill>
                <a:latin typeface="Century Gothic" panose="020B0502020202020204" pitchFamily="34" charset="0"/>
              </a:rPr>
              <a:t>riduzione del </a:t>
            </a:r>
            <a:r>
              <a:rPr lang="it-IT" sz="2200" b="1" dirty="0">
                <a:solidFill>
                  <a:srgbClr val="2886A4"/>
                </a:solidFill>
                <a:latin typeface="Century Gothic" panose="020B0502020202020204" pitchFamily="34" charset="0"/>
              </a:rPr>
              <a:t>consumo di </a:t>
            </a:r>
            <a:r>
              <a:rPr lang="it-IT" sz="2200" b="1" dirty="0" smtClean="0">
                <a:solidFill>
                  <a:srgbClr val="2886A4"/>
                </a:solidFill>
                <a:latin typeface="Century Gothic" panose="020B0502020202020204" pitchFamily="34" charset="0"/>
              </a:rPr>
              <a:t>alimenti </a:t>
            </a:r>
            <a:r>
              <a:rPr lang="it-IT" sz="2200" dirty="0">
                <a:latin typeface="Century Gothic" panose="020B0502020202020204" pitchFamily="34" charset="0"/>
              </a:rPr>
              <a:t>di origine animale </a:t>
            </a:r>
            <a:r>
              <a:rPr lang="it-IT" sz="2200" dirty="0" smtClean="0">
                <a:latin typeface="Century Gothic" panose="020B0502020202020204" pitchFamily="34" charset="0"/>
              </a:rPr>
              <a:t>riduce </a:t>
            </a:r>
            <a:r>
              <a:rPr lang="it-IT" sz="2200" dirty="0">
                <a:latin typeface="Century Gothic" panose="020B0502020202020204" pitchFamily="34" charset="0"/>
              </a:rPr>
              <a:t>le emissioni di gas serra prodotte </a:t>
            </a:r>
            <a:r>
              <a:rPr lang="it-IT" sz="2200" dirty="0" smtClean="0">
                <a:latin typeface="Century Gothic" panose="020B0502020202020204" pitchFamily="34" charset="0"/>
              </a:rPr>
              <a:t>dall’allevamento e il </a:t>
            </a:r>
            <a:r>
              <a:rPr lang="it-IT" sz="2200" dirty="0">
                <a:latin typeface="Century Gothic" panose="020B0502020202020204" pitchFamily="34" charset="0"/>
              </a:rPr>
              <a:t>rischio di malattie </a:t>
            </a:r>
            <a:r>
              <a:rPr lang="it-IT" sz="2200" dirty="0" smtClean="0">
                <a:latin typeface="Century Gothic" panose="020B0502020202020204" pitchFamily="34" charset="0"/>
              </a:rPr>
              <a:t>ischemiche/obesità</a:t>
            </a:r>
          </a:p>
          <a:p>
            <a:pPr>
              <a:spcBef>
                <a:spcPts val="600"/>
              </a:spcBef>
              <a:buClr>
                <a:srgbClr val="2886A4"/>
              </a:buClr>
              <a:buFont typeface="Wingdings" panose="05000000000000000000" pitchFamily="2" charset="2"/>
              <a:buChar char="§"/>
              <a:defRPr/>
            </a:pPr>
            <a:r>
              <a:rPr lang="it-IT" sz="2200" dirty="0" smtClean="0">
                <a:latin typeface="Century Gothic" panose="020B0502020202020204" pitchFamily="34" charset="0"/>
              </a:rPr>
              <a:t>la </a:t>
            </a:r>
            <a:r>
              <a:rPr lang="it-IT" sz="2200" b="1" dirty="0">
                <a:solidFill>
                  <a:srgbClr val="2886A4"/>
                </a:solidFill>
                <a:latin typeface="Century Gothic" panose="020B0502020202020204" pitchFamily="34" charset="0"/>
              </a:rPr>
              <a:t>riforestazione</a:t>
            </a:r>
            <a:r>
              <a:rPr lang="it-IT" sz="2200" dirty="0">
                <a:latin typeface="Century Gothic" panose="020B0502020202020204" pitchFamily="34" charset="0"/>
              </a:rPr>
              <a:t> contribuisce a ristabilire le biodiversità </a:t>
            </a:r>
            <a:r>
              <a:rPr lang="it-IT" sz="2200" dirty="0" smtClean="0">
                <a:latin typeface="Century Gothic" panose="020B0502020202020204" pitchFamily="34" charset="0"/>
              </a:rPr>
              <a:t>e le </a:t>
            </a:r>
            <a:r>
              <a:rPr lang="it-IT" sz="2200" dirty="0">
                <a:latin typeface="Century Gothic" panose="020B0502020202020204" pitchFamily="34" charset="0"/>
              </a:rPr>
              <a:t>diete </a:t>
            </a:r>
            <a:r>
              <a:rPr lang="it-IT" sz="2200" dirty="0" smtClean="0">
                <a:latin typeface="Century Gothic" panose="020B0502020202020204" pitchFamily="34" charset="0"/>
              </a:rPr>
              <a:t>alimentari</a:t>
            </a:r>
            <a:endParaRPr lang="it-IT" sz="2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contenuto 2"/>
          <p:cNvSpPr>
            <a:spLocks noGrp="1"/>
          </p:cNvSpPr>
          <p:nvPr>
            <p:ph idx="1"/>
          </p:nvPr>
        </p:nvSpPr>
        <p:spPr>
          <a:xfrm>
            <a:off x="1382713" y="1619250"/>
            <a:ext cx="6508750" cy="952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z="4400" b="1" i="1" smtClean="0">
                <a:solidFill>
                  <a:srgbClr val="C00000"/>
                </a:solidFill>
                <a:latin typeface="Century Gothic" pitchFamily="34" charset="0"/>
              </a:rPr>
              <a:t>Grazie dell’attenzione</a:t>
            </a:r>
          </a:p>
          <a:p>
            <a:pPr>
              <a:buFont typeface="Wingdings 2" pitchFamily="18" charset="2"/>
              <a:buNone/>
            </a:pPr>
            <a:endParaRPr lang="it-IT" sz="4400" b="1" i="1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it-IT" sz="2800" i="1" smtClean="0">
                <a:solidFill>
                  <a:srgbClr val="C00000"/>
                </a:solidFill>
                <a:latin typeface="Century Gothic" pitchFamily="34" charset="0"/>
              </a:rPr>
              <a:t>ripabelli @unimol.it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38" r="35075"/>
          <a:stretch>
            <a:fillRect/>
          </a:stretch>
        </p:blipFill>
        <p:spPr bwMode="auto">
          <a:xfrm>
            <a:off x="5137150" y="3595688"/>
            <a:ext cx="3810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1563688" y="317500"/>
            <a:ext cx="7488237" cy="1554163"/>
          </a:xfrm>
        </p:spPr>
        <p:txBody>
          <a:bodyPr/>
          <a:lstStyle/>
          <a:p>
            <a:pPr algn="ctr"/>
            <a:r>
              <a:rPr lang="it-IT" b="1" smtClean="0">
                <a:latin typeface="Century Gothic" pitchFamily="34" charset="0"/>
              </a:rPr>
              <a:t>Inquinanti atmosferici presenti sul territorio nazionale </a:t>
            </a:r>
            <a:br>
              <a:rPr lang="it-IT" b="1" smtClean="0">
                <a:latin typeface="Century Gothic" pitchFamily="34" charset="0"/>
              </a:rPr>
            </a:br>
            <a:r>
              <a:rPr lang="it-IT" b="1" smtClean="0">
                <a:latin typeface="Century Gothic" pitchFamily="34" charset="0"/>
              </a:rPr>
              <a:t> - </a:t>
            </a:r>
            <a:r>
              <a:rPr lang="it-IT" b="1" i="1" smtClean="0">
                <a:latin typeface="Century Gothic" pitchFamily="34" charset="0"/>
              </a:rPr>
              <a:t>Banca Dati BRACE </a:t>
            </a:r>
            <a:r>
              <a:rPr lang="it-IT" b="1" smtClean="0">
                <a:latin typeface="Century Gothic" pitchFamily="34" charset="0"/>
              </a:rPr>
              <a:t>-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2848" r="1303" b="8726"/>
          <a:stretch/>
        </p:blipFill>
        <p:spPr>
          <a:xfrm>
            <a:off x="631825" y="3159125"/>
            <a:ext cx="7991475" cy="3068638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Rettangolo 4"/>
          <p:cNvSpPr>
            <a:spLocks noChangeArrowheads="1"/>
          </p:cNvSpPr>
          <p:nvPr/>
        </p:nvSpPr>
        <p:spPr bwMode="auto">
          <a:xfrm>
            <a:off x="19050" y="6427788"/>
            <a:ext cx="325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5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http://www.brace.sinanet.apat.it</a:t>
            </a:r>
          </a:p>
        </p:txBody>
      </p:sp>
      <p:sp>
        <p:nvSpPr>
          <p:cNvPr id="15364" name="Rettangolo 2"/>
          <p:cNvSpPr>
            <a:spLocks noChangeArrowheads="1"/>
          </p:cNvSpPr>
          <p:nvPr/>
        </p:nvSpPr>
        <p:spPr bwMode="auto">
          <a:xfrm>
            <a:off x="438150" y="1873250"/>
            <a:ext cx="80565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005EA4"/>
                </a:solidFill>
                <a:latin typeface="Century Gothic" pitchFamily="34" charset="0"/>
              </a:rPr>
              <a:t>Banca Dati e Metadati di Qualità dell'aria</a:t>
            </a:r>
            <a:endParaRPr lang="it-IT">
              <a:solidFill>
                <a:srgbClr val="005EA4"/>
              </a:solidFill>
              <a:latin typeface="Century Gothic" pitchFamily="34" charset="0"/>
            </a:endParaRPr>
          </a:p>
          <a:p>
            <a:r>
              <a:rPr lang="it-IT" sz="2200">
                <a:solidFill>
                  <a:srgbClr val="005EA4"/>
                </a:solidFill>
                <a:latin typeface="Century Gothic" pitchFamily="34" charset="0"/>
              </a:rPr>
              <a:t>contiene le informazioni su reti, stazioni e sensori di misura utilizzati per il monitoraggio della qualità dell’aria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1390650" y="334963"/>
            <a:ext cx="7661275" cy="719137"/>
          </a:xfrm>
        </p:spPr>
        <p:txBody>
          <a:bodyPr/>
          <a:lstStyle/>
          <a:p>
            <a:r>
              <a:rPr lang="it-IT" b="1" smtClean="0">
                <a:latin typeface="Century Gothic" pitchFamily="34" charset="0"/>
              </a:rPr>
              <a:t>Standard di qualità dell’aria</a:t>
            </a:r>
            <a:endParaRPr lang="it-IT" smtClean="0">
              <a:latin typeface="Century Gothic" pitchFamily="34" charset="0"/>
            </a:endParaRPr>
          </a:p>
        </p:txBody>
      </p:sp>
      <p:sp>
        <p:nvSpPr>
          <p:cNvPr id="16386" name="Segnaposto contenuto 2"/>
          <p:cNvSpPr>
            <a:spLocks noGrp="1"/>
          </p:cNvSpPr>
          <p:nvPr>
            <p:ph idx="1"/>
          </p:nvPr>
        </p:nvSpPr>
        <p:spPr>
          <a:xfrm>
            <a:off x="4576763" y="2825750"/>
            <a:ext cx="4311650" cy="3263900"/>
          </a:xfrm>
        </p:spPr>
        <p:txBody>
          <a:bodyPr/>
          <a:lstStyle/>
          <a:p>
            <a:pPr lvl="1">
              <a:buClr>
                <a:srgbClr val="247994"/>
              </a:buClr>
              <a:buFont typeface="Wingdings" pitchFamily="2" charset="2"/>
              <a:buChar char="§"/>
            </a:pPr>
            <a:r>
              <a:rPr lang="it-IT" sz="2200" smtClean="0">
                <a:latin typeface="Century Gothic" pitchFamily="34" charset="0"/>
              </a:rPr>
              <a:t>rivolte </a:t>
            </a:r>
            <a:r>
              <a:rPr lang="it-IT" sz="2200" u="sng" smtClean="0">
                <a:latin typeface="Century Gothic" pitchFamily="34" charset="0"/>
              </a:rPr>
              <a:t>a livello istituzionale </a:t>
            </a:r>
            <a:r>
              <a:rPr lang="it-IT" sz="2200" b="1" smtClean="0">
                <a:solidFill>
                  <a:srgbClr val="7A2600"/>
                </a:solidFill>
                <a:latin typeface="Century Gothic" pitchFamily="34" charset="0"/>
              </a:rPr>
              <a:t>per supportare politiche mirate alla riduzione dei livelli degli inquinanti atmosferici</a:t>
            </a:r>
            <a:endParaRPr lang="it-IT" sz="2200" b="1" u="sng" smtClean="0">
              <a:solidFill>
                <a:srgbClr val="7A2600"/>
              </a:solidFill>
              <a:latin typeface="Century Gothic" pitchFamily="34" charset="0"/>
            </a:endParaRPr>
          </a:p>
          <a:p>
            <a:pPr lvl="1">
              <a:buClr>
                <a:srgbClr val="247994"/>
              </a:buClr>
              <a:buFont typeface="Wingdings" pitchFamily="2" charset="2"/>
              <a:buChar char="§"/>
            </a:pPr>
            <a:r>
              <a:rPr lang="it-IT" sz="2200" smtClean="0">
                <a:latin typeface="Century Gothic" pitchFamily="34" charset="0"/>
              </a:rPr>
              <a:t>i singoli Paesi possono adottare concentrazioni più basse rispetto a quelle raccomandate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4675" r="1625" b="12375"/>
          <a:stretch/>
        </p:blipFill>
        <p:spPr>
          <a:xfrm>
            <a:off x="171450" y="2852738"/>
            <a:ext cx="4537075" cy="298132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Segnaposto contenuto 2"/>
          <p:cNvSpPr txBox="1">
            <a:spLocks/>
          </p:cNvSpPr>
          <p:nvPr/>
        </p:nvSpPr>
        <p:spPr bwMode="auto">
          <a:xfrm>
            <a:off x="217488" y="1731963"/>
            <a:ext cx="810101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lang="it-IT" sz="2400" b="1">
                <a:solidFill>
                  <a:srgbClr val="247994"/>
                </a:solidFill>
                <a:latin typeface="Century Gothic" pitchFamily="34" charset="0"/>
              </a:rPr>
              <a:t>Linee guida per la qualità dell’aria dell’Organizzazione Mondiale della Sanità</a:t>
            </a:r>
          </a:p>
        </p:txBody>
      </p:sp>
      <p:pic>
        <p:nvPicPr>
          <p:cNvPr id="16389" name="Immagine 5"/>
          <p:cNvPicPr>
            <a:picLocks noChangeAspect="1"/>
          </p:cNvPicPr>
          <p:nvPr/>
        </p:nvPicPr>
        <p:blipFill>
          <a:blip r:embed="rId3"/>
          <a:srcRect l="10146" r="11900" b="13077"/>
          <a:stretch>
            <a:fillRect/>
          </a:stretch>
        </p:blipFill>
        <p:spPr bwMode="auto">
          <a:xfrm>
            <a:off x="7161213" y="1116013"/>
            <a:ext cx="1727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1"/>
          <p:cNvSpPr>
            <a:spLocks noGrp="1"/>
          </p:cNvSpPr>
          <p:nvPr>
            <p:ph type="title"/>
          </p:nvPr>
        </p:nvSpPr>
        <p:spPr>
          <a:xfrm>
            <a:off x="1625600" y="146050"/>
            <a:ext cx="5849938" cy="1136650"/>
          </a:xfrm>
        </p:spPr>
        <p:txBody>
          <a:bodyPr/>
          <a:lstStyle/>
          <a:p>
            <a:pPr algn="ctr"/>
            <a:r>
              <a:rPr lang="it-IT" sz="3400" b="1" smtClean="0">
                <a:latin typeface="Century Gothic" pitchFamily="34" charset="0"/>
              </a:rPr>
              <a:t>Inquinanti atmosferici</a:t>
            </a:r>
            <a:br>
              <a:rPr lang="it-IT" sz="3400" b="1" smtClean="0">
                <a:latin typeface="Century Gothic" pitchFamily="34" charset="0"/>
              </a:rPr>
            </a:br>
            <a:r>
              <a:rPr lang="it-IT" sz="3400" b="1" smtClean="0">
                <a:latin typeface="Century Gothic" pitchFamily="34" charset="0"/>
              </a:rPr>
              <a:t>- </a:t>
            </a:r>
            <a:r>
              <a:rPr lang="it-IT" sz="3400" b="1" i="1" smtClean="0">
                <a:latin typeface="Century Gothic" pitchFamily="34" charset="0"/>
              </a:rPr>
              <a:t>Classificazione</a:t>
            </a:r>
            <a:r>
              <a:rPr lang="it-IT" sz="3400" b="1" smtClean="0">
                <a:latin typeface="Century Gothic" pitchFamily="34" charset="0"/>
              </a:rPr>
              <a:t> -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3120" b="1698"/>
          <a:stretch/>
        </p:blipFill>
        <p:spPr>
          <a:xfrm>
            <a:off x="617538" y="1519238"/>
            <a:ext cx="7993062" cy="481012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title"/>
          </p:nvPr>
        </p:nvSpPr>
        <p:spPr>
          <a:xfrm>
            <a:off x="1347788" y="185738"/>
            <a:ext cx="7610475" cy="604837"/>
          </a:xfrm>
        </p:spPr>
        <p:txBody>
          <a:bodyPr/>
          <a:lstStyle/>
          <a:p>
            <a:r>
              <a:rPr lang="it-IT" b="1" smtClean="0">
                <a:latin typeface="Century Gothic" pitchFamily="34" charset="0"/>
              </a:rPr>
              <a:t>Inquinanti atmosferici particolati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rcRect l="1697" t="853" r="2635" b="58163"/>
          <a:stretch>
            <a:fillRect/>
          </a:stretch>
        </p:blipFill>
        <p:spPr bwMode="auto">
          <a:xfrm>
            <a:off x="280988" y="1792288"/>
            <a:ext cx="8629650" cy="406241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>
          <a:xfrm>
            <a:off x="1352550" y="84138"/>
            <a:ext cx="7727950" cy="1303337"/>
          </a:xfrm>
        </p:spPr>
        <p:txBody>
          <a:bodyPr/>
          <a:lstStyle/>
          <a:p>
            <a:r>
              <a:rPr lang="it-IT" b="1" smtClean="0">
                <a:latin typeface="Century Gothic" pitchFamily="34" charset="0"/>
              </a:rPr>
              <a:t>Penetrazione degli inquinanti</a:t>
            </a:r>
            <a:br>
              <a:rPr lang="it-IT" b="1" smtClean="0">
                <a:latin typeface="Century Gothic" pitchFamily="34" charset="0"/>
              </a:rPr>
            </a:br>
            <a:r>
              <a:rPr lang="it-IT" b="1" smtClean="0">
                <a:latin typeface="Century Gothic" pitchFamily="34" charset="0"/>
              </a:rPr>
              <a:t>nel tratto respiratorio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3688" y="3162300"/>
            <a:ext cx="4662487" cy="260508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it-IT" sz="2400" dirty="0" smtClean="0">
                <a:latin typeface="Century Gothic" panose="020B0502020202020204" pitchFamily="34" charset="0"/>
              </a:rPr>
              <a:t>Gli effetti sui </a:t>
            </a:r>
            <a:r>
              <a:rPr lang="it-IT" sz="2400" dirty="0">
                <a:latin typeface="Century Gothic" panose="020B0502020202020204" pitchFamily="34" charset="0"/>
              </a:rPr>
              <a:t>diversi organismi variano in base a: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247994"/>
              </a:buClr>
              <a:buFont typeface="Wingdings" panose="05000000000000000000" pitchFamily="2" charset="2"/>
              <a:buChar char="q"/>
              <a:defRPr/>
            </a:pPr>
            <a:r>
              <a:rPr lang="it-IT" sz="2200" dirty="0">
                <a:latin typeface="Century Gothic" panose="020B0502020202020204" pitchFamily="34" charset="0"/>
              </a:rPr>
              <a:t> </a:t>
            </a:r>
            <a:r>
              <a:rPr lang="it-IT" sz="2200" b="1" dirty="0">
                <a:solidFill>
                  <a:srgbClr val="247994"/>
                </a:solidFill>
                <a:latin typeface="Century Gothic" panose="020B0502020202020204" pitchFamily="34" charset="0"/>
                <a:ea typeface="+mj-ea"/>
                <a:cs typeface="+mj-cs"/>
              </a:rPr>
              <a:t>concentrazione in </a:t>
            </a:r>
            <a:r>
              <a:rPr lang="it-IT" sz="2200" b="1" dirty="0" smtClean="0">
                <a:solidFill>
                  <a:srgbClr val="247994"/>
                </a:solidFill>
                <a:latin typeface="Century Gothic" panose="020B0502020202020204" pitchFamily="34" charset="0"/>
                <a:ea typeface="+mj-ea"/>
                <a:cs typeface="+mj-cs"/>
              </a:rPr>
              <a:t>aria</a:t>
            </a:r>
            <a:endParaRPr lang="it-IT" sz="22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247994"/>
              </a:buClr>
              <a:buFont typeface="Wingdings" panose="05000000000000000000" pitchFamily="2" charset="2"/>
              <a:buChar char="q"/>
              <a:defRPr/>
            </a:pPr>
            <a:r>
              <a:rPr lang="it-IT" sz="2200" b="1" dirty="0" smtClean="0">
                <a:solidFill>
                  <a:srgbClr val="247994"/>
                </a:solidFill>
                <a:latin typeface="Century Gothic" panose="020B0502020202020204" pitchFamily="34" charset="0"/>
                <a:ea typeface="+mj-ea"/>
                <a:cs typeface="+mj-cs"/>
              </a:rPr>
              <a:t> tempo </a:t>
            </a:r>
            <a:r>
              <a:rPr lang="it-IT" sz="2200" b="1" dirty="0">
                <a:solidFill>
                  <a:srgbClr val="247994"/>
                </a:solidFill>
                <a:latin typeface="Century Gothic" panose="020B0502020202020204" pitchFamily="34" charset="0"/>
                <a:ea typeface="+mj-ea"/>
                <a:cs typeface="+mj-cs"/>
              </a:rPr>
              <a:t>di </a:t>
            </a:r>
            <a:r>
              <a:rPr lang="it-IT" sz="2200" b="1" dirty="0" smtClean="0">
                <a:solidFill>
                  <a:srgbClr val="247994"/>
                </a:solidFill>
                <a:latin typeface="Century Gothic" panose="020B0502020202020204" pitchFamily="34" charset="0"/>
                <a:ea typeface="+mj-ea"/>
                <a:cs typeface="+mj-cs"/>
              </a:rPr>
              <a:t>permanenza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247994"/>
              </a:buClr>
              <a:buFont typeface="Wingdings" panose="05000000000000000000" pitchFamily="2" charset="2"/>
              <a:buChar char="q"/>
              <a:defRPr/>
            </a:pPr>
            <a:r>
              <a:rPr lang="it-IT" sz="2200" dirty="0" smtClean="0">
                <a:latin typeface="Century Gothic" panose="020B0502020202020204" pitchFamily="34" charset="0"/>
              </a:rPr>
              <a:t> </a:t>
            </a:r>
            <a:r>
              <a:rPr lang="it-IT" sz="2200" b="1" dirty="0">
                <a:solidFill>
                  <a:srgbClr val="247994"/>
                </a:solidFill>
                <a:latin typeface="Century Gothic" panose="020B0502020202020204" pitchFamily="34" charset="0"/>
                <a:ea typeface="+mj-ea"/>
                <a:cs typeface="+mj-cs"/>
              </a:rPr>
              <a:t>caratteristiche </a:t>
            </a:r>
            <a:r>
              <a:rPr lang="it-IT" sz="2200" b="1" dirty="0" smtClean="0">
                <a:solidFill>
                  <a:srgbClr val="247994"/>
                </a:solidFill>
                <a:latin typeface="Century Gothic" panose="020B0502020202020204" pitchFamily="34" charset="0"/>
                <a:ea typeface="+mj-ea"/>
                <a:cs typeface="+mj-cs"/>
              </a:rPr>
              <a:t>chimico-fisiche</a:t>
            </a:r>
            <a:endParaRPr lang="it-IT" sz="2200" b="1" dirty="0">
              <a:solidFill>
                <a:srgbClr val="247994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rcRect t="2756" r="2869" b="1509"/>
          <a:stretch>
            <a:fillRect/>
          </a:stretch>
        </p:blipFill>
        <p:spPr bwMode="auto">
          <a:xfrm>
            <a:off x="4838700" y="2790825"/>
            <a:ext cx="41878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7412" name="Rettangolo 4"/>
          <p:cNvSpPr>
            <a:spLocks noChangeArrowheads="1"/>
          </p:cNvSpPr>
          <p:nvPr/>
        </p:nvSpPr>
        <p:spPr bwMode="auto">
          <a:xfrm>
            <a:off x="7088188" y="6062663"/>
            <a:ext cx="1878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>
                <a:solidFill>
                  <a:srgbClr val="000060"/>
                </a:solidFill>
                <a:latin typeface="Century Gothic" pitchFamily="34" charset="0"/>
              </a:rPr>
              <a:t>Künzli et al. 2010</a:t>
            </a:r>
          </a:p>
        </p:txBody>
      </p:sp>
      <p:sp>
        <p:nvSpPr>
          <p:cNvPr id="17413" name="Segnaposto contenuto 2"/>
          <p:cNvSpPr txBox="1">
            <a:spLocks/>
          </p:cNvSpPr>
          <p:nvPr/>
        </p:nvSpPr>
        <p:spPr bwMode="auto">
          <a:xfrm>
            <a:off x="293688" y="1635125"/>
            <a:ext cx="86883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lang="it-IT" sz="2400">
                <a:solidFill>
                  <a:srgbClr val="7A2600"/>
                </a:solidFill>
                <a:latin typeface="Century Gothic" pitchFamily="34" charset="0"/>
              </a:rPr>
              <a:t>Nell’uomo, la penetrazione di un inquinante nel tratto respiratorio dipende dal </a:t>
            </a:r>
            <a:r>
              <a:rPr lang="it-IT" sz="2400" b="1">
                <a:solidFill>
                  <a:srgbClr val="7A2600"/>
                </a:solidFill>
                <a:latin typeface="Century Gothic" pitchFamily="34" charset="0"/>
              </a:rPr>
              <a:t>tipo di inquinante</a:t>
            </a:r>
            <a:r>
              <a:rPr lang="it-IT" sz="2400">
                <a:solidFill>
                  <a:srgbClr val="7A2600"/>
                </a:solidFill>
                <a:latin typeface="Century Gothic" pitchFamily="34" charset="0"/>
              </a:rPr>
              <a:t> e </a:t>
            </a:r>
            <a:r>
              <a:rPr lang="it-IT" sz="2400" b="1">
                <a:solidFill>
                  <a:srgbClr val="7A2600"/>
                </a:solidFill>
                <a:latin typeface="Century Gothic" pitchFamily="34" charset="0"/>
              </a:rPr>
              <a:t>provoca specifici effetti sulla salute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2039938" y="182563"/>
            <a:ext cx="6508750" cy="1081087"/>
          </a:xfrm>
        </p:spPr>
        <p:txBody>
          <a:bodyPr/>
          <a:lstStyle/>
          <a:p>
            <a:r>
              <a:rPr lang="it-IT" b="1" smtClean="0">
                <a:latin typeface="Century Gothic" pitchFamily="34" charset="0"/>
              </a:rPr>
              <a:t>Esposizione dell’uomo ad inquinanti ambientali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1539875"/>
            <a:ext cx="8247063" cy="3498850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it-IT" sz="2400" b="1" i="1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L’ESPOSIZIONE è definita come l’evento </a:t>
            </a:r>
            <a:r>
              <a:rPr lang="it-IT" sz="2400" b="1" i="1" dirty="0">
                <a:solidFill>
                  <a:srgbClr val="7A2600"/>
                </a:solidFill>
                <a:latin typeface="Century Gothic" panose="020B0502020202020204" pitchFamily="34" charset="0"/>
              </a:rPr>
              <a:t>che si determina quando una persona </a:t>
            </a:r>
            <a:r>
              <a:rPr lang="it-IT" sz="2400" b="1" i="1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viene in contatto</a:t>
            </a:r>
            <a:r>
              <a:rPr lang="it-IT" sz="2400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 </a:t>
            </a:r>
            <a:r>
              <a:rPr lang="it-IT" sz="2400" b="1" i="1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con </a:t>
            </a:r>
            <a:r>
              <a:rPr lang="it-IT" sz="2400" b="1" i="1" dirty="0">
                <a:solidFill>
                  <a:srgbClr val="7A2600"/>
                </a:solidFill>
                <a:latin typeface="Century Gothic" panose="020B0502020202020204" pitchFamily="34" charset="0"/>
              </a:rPr>
              <a:t>un </a:t>
            </a:r>
            <a:r>
              <a:rPr lang="it-IT" sz="2400" b="1" i="1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inquinante </a:t>
            </a:r>
            <a:r>
              <a:rPr lang="it-IT" sz="2400" b="1" i="1" dirty="0">
                <a:solidFill>
                  <a:srgbClr val="7A2600"/>
                </a:solidFill>
                <a:latin typeface="Century Gothic" panose="020B0502020202020204" pitchFamily="34" charset="0"/>
              </a:rPr>
              <a:t>di una particolare </a:t>
            </a:r>
            <a:r>
              <a:rPr lang="it-IT" sz="2400" b="1" i="1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concentrazione per </a:t>
            </a:r>
            <a:r>
              <a:rPr lang="it-IT" sz="2400" b="1" i="1" dirty="0">
                <a:solidFill>
                  <a:srgbClr val="7A2600"/>
                </a:solidFill>
                <a:latin typeface="Century Gothic" panose="020B0502020202020204" pitchFamily="34" charset="0"/>
              </a:rPr>
              <a:t>un certo periodo di </a:t>
            </a:r>
            <a:r>
              <a:rPr lang="it-IT" sz="2400" b="1" i="1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tempo</a:t>
            </a:r>
            <a:r>
              <a:rPr lang="it-IT" sz="2400" dirty="0" smtClean="0">
                <a:solidFill>
                  <a:srgbClr val="7A2600"/>
                </a:solidFill>
                <a:latin typeface="Century Gothic" panose="020B0502020202020204" pitchFamily="34" charset="0"/>
              </a:rPr>
              <a:t> </a:t>
            </a:r>
            <a:endParaRPr lang="it-IT" sz="2400" dirty="0">
              <a:solidFill>
                <a:srgbClr val="7A2600"/>
              </a:solidFill>
              <a:latin typeface="Century Gothic" panose="020B0502020202020204" pitchFamily="34" charset="0"/>
            </a:endParaRPr>
          </a:p>
          <a:p>
            <a:pPr marL="447675" indent="-265113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it-IT" sz="2200" dirty="0" smtClean="0">
                <a:solidFill>
                  <a:srgbClr val="000060"/>
                </a:solidFill>
                <a:latin typeface="Century Gothic" panose="020B0502020202020204" pitchFamily="34" charset="0"/>
              </a:rPr>
              <a:t>per </a:t>
            </a:r>
            <a:r>
              <a:rPr lang="it-IT" sz="2200" dirty="0">
                <a:solidFill>
                  <a:srgbClr val="000060"/>
                </a:solidFill>
                <a:latin typeface="Century Gothic" panose="020B0502020202020204" pitchFamily="34" charset="0"/>
              </a:rPr>
              <a:t>via </a:t>
            </a:r>
            <a:r>
              <a:rPr lang="it-IT" sz="2200" u="sng" dirty="0" smtClean="0">
                <a:solidFill>
                  <a:srgbClr val="000060"/>
                </a:solidFill>
                <a:latin typeface="Century Gothic" panose="020B0502020202020204" pitchFamily="34" charset="0"/>
              </a:rPr>
              <a:t>inalatoria</a:t>
            </a:r>
            <a:endParaRPr lang="it-IT" sz="2200" u="sng" dirty="0">
              <a:solidFill>
                <a:srgbClr val="000060"/>
              </a:solidFill>
              <a:latin typeface="Century Gothic" panose="020B0502020202020204" pitchFamily="34" charset="0"/>
            </a:endParaRPr>
          </a:p>
          <a:p>
            <a:pPr marL="447675" indent="-265113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it-IT" sz="2200" dirty="0">
                <a:solidFill>
                  <a:srgbClr val="000060"/>
                </a:solidFill>
                <a:latin typeface="Century Gothic" panose="020B0502020202020204" pitchFamily="34" charset="0"/>
              </a:rPr>
              <a:t>per via </a:t>
            </a:r>
            <a:r>
              <a:rPr lang="it-IT" sz="2200" u="sng" dirty="0" smtClean="0">
                <a:solidFill>
                  <a:srgbClr val="000060"/>
                </a:solidFill>
                <a:latin typeface="Century Gothic" panose="020B0502020202020204" pitchFamily="34" charset="0"/>
              </a:rPr>
              <a:t>cutanea </a:t>
            </a:r>
          </a:p>
          <a:p>
            <a:pPr marL="447675" indent="-265113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it-IT" sz="2200" dirty="0">
                <a:solidFill>
                  <a:srgbClr val="000060"/>
                </a:solidFill>
                <a:latin typeface="Century Gothic" panose="020B0502020202020204" pitchFamily="34" charset="0"/>
              </a:rPr>
              <a:t>per via </a:t>
            </a:r>
            <a:r>
              <a:rPr lang="it-IT" sz="2200" u="sng" dirty="0" smtClean="0">
                <a:solidFill>
                  <a:srgbClr val="000060"/>
                </a:solidFill>
                <a:latin typeface="Century Gothic" panose="020B0502020202020204" pitchFamily="34" charset="0"/>
              </a:rPr>
              <a:t>digestiva</a:t>
            </a:r>
          </a:p>
          <a:p>
            <a:pPr marL="0" indent="0">
              <a:buClr>
                <a:srgbClr val="7A2600"/>
              </a:buClr>
              <a:buFont typeface="Wingdings 2" pitchFamily="18" charset="2"/>
              <a:buNone/>
              <a:defRPr/>
            </a:pPr>
            <a:r>
              <a:rPr lang="it-IT" sz="2400" dirty="0" smtClean="0">
                <a:solidFill>
                  <a:srgbClr val="000060"/>
                </a:solidFill>
                <a:latin typeface="Century Gothic" panose="020B0502020202020204" pitchFamily="34" charset="0"/>
              </a:rPr>
              <a:t>L’evento </a:t>
            </a:r>
            <a:r>
              <a:rPr lang="it-IT" sz="2400" dirty="0">
                <a:solidFill>
                  <a:srgbClr val="000060"/>
                </a:solidFill>
                <a:latin typeface="Century Gothic" panose="020B0502020202020204" pitchFamily="34" charset="0"/>
              </a:rPr>
              <a:t>si colloca tra la «</a:t>
            </a:r>
            <a:r>
              <a:rPr lang="it-IT" sz="2400" b="1" dirty="0">
                <a:solidFill>
                  <a:srgbClr val="000060"/>
                </a:solidFill>
                <a:latin typeface="Century Gothic" panose="020B0502020202020204" pitchFamily="34" charset="0"/>
              </a:rPr>
              <a:t>concentrazione</a:t>
            </a:r>
            <a:r>
              <a:rPr lang="it-IT" sz="2400" dirty="0">
                <a:solidFill>
                  <a:srgbClr val="000060"/>
                </a:solidFill>
                <a:latin typeface="Century Gothic" panose="020B0502020202020204" pitchFamily="34" charset="0"/>
              </a:rPr>
              <a:t>» e la «</a:t>
            </a:r>
            <a:r>
              <a:rPr lang="it-IT" sz="2400" b="1" dirty="0">
                <a:solidFill>
                  <a:srgbClr val="000060"/>
                </a:solidFill>
                <a:latin typeface="Century Gothic" panose="020B0502020202020204" pitchFamily="34" charset="0"/>
              </a:rPr>
              <a:t>dose</a:t>
            </a:r>
            <a:r>
              <a:rPr lang="it-IT" sz="2400" dirty="0" smtClean="0">
                <a:solidFill>
                  <a:srgbClr val="000060"/>
                </a:solidFill>
                <a:latin typeface="Century Gothic" panose="020B0502020202020204" pitchFamily="34" charset="0"/>
              </a:rPr>
              <a:t>»</a:t>
            </a:r>
            <a:endParaRPr lang="it-IT" sz="2400" dirty="0">
              <a:solidFill>
                <a:srgbClr val="000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5456238"/>
            <a:ext cx="8699500" cy="668337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1_Plaz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3669</TotalTime>
  <Words>1039</Words>
  <Application>Microsoft Office PowerPoint</Application>
  <PresentationFormat>On-screen Show (4:3)</PresentationFormat>
  <Paragraphs>155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6</vt:i4>
      </vt:variant>
      <vt:variant>
        <vt:lpstr>Titoli diapositive</vt:lpstr>
      </vt:variant>
      <vt:variant>
        <vt:i4>33</vt:i4>
      </vt:variant>
    </vt:vector>
  </HeadingPairs>
  <TitlesOfParts>
    <vt:vector size="44" baseType="lpstr">
      <vt:lpstr>Arial</vt:lpstr>
      <vt:lpstr>Wingdings 2</vt:lpstr>
      <vt:lpstr>Calibri</vt:lpstr>
      <vt:lpstr>Century Gothic</vt:lpstr>
      <vt:lpstr>Wingdings</vt:lpstr>
      <vt:lpstr>Plaza</vt:lpstr>
      <vt:lpstr>1_Plaza</vt:lpstr>
      <vt:lpstr>Plaza</vt:lpstr>
      <vt:lpstr>1_Plaza</vt:lpstr>
      <vt:lpstr>1_Plaza</vt:lpstr>
      <vt:lpstr>1_Plaza</vt:lpstr>
      <vt:lpstr>Effetti dell’inquinamento atmosferico  sulla salute dell’uomo:  il ruolo dei cittadini e delle Istituzioni nella prevenzione</vt:lpstr>
      <vt:lpstr>L’inquinamento atmosferico</vt:lpstr>
      <vt:lpstr>Sorgenti naturali di inquinamento</vt:lpstr>
      <vt:lpstr>Inquinanti atmosferici presenti sul territorio nazionale   - Banca Dati BRACE - </vt:lpstr>
      <vt:lpstr>Standard di qualità dell’aria</vt:lpstr>
      <vt:lpstr>Inquinanti atmosferici - Classificazione -</vt:lpstr>
      <vt:lpstr>Inquinanti atmosferici particolati </vt:lpstr>
      <vt:lpstr>Penetrazione degli inquinanti nel tratto respiratorio</vt:lpstr>
      <vt:lpstr>Esposizione dell’uomo ad inquinanti ambientali</vt:lpstr>
      <vt:lpstr>Classificazione degli agenti inquinanti</vt:lpstr>
      <vt:lpstr>Effetti dell’inquinamento atmosferico sulla salute dell’uomo</vt:lpstr>
      <vt:lpstr>Effetti dell’inquinamento atmosferico sulla salute dell’uomo</vt:lpstr>
      <vt:lpstr>Effetti sulla salute dell’uomo - Categorie a rischio -</vt:lpstr>
      <vt:lpstr>Studio degli effetti degli inquinanti sulla salute umana</vt:lpstr>
      <vt:lpstr>Studi epidemiologici</vt:lpstr>
      <vt:lpstr>Studi epidemiologici - I criteri di causalità - </vt:lpstr>
      <vt:lpstr>Studi epidemiologici - I criteri di causalità - </vt:lpstr>
      <vt:lpstr>Effetti a breve termine negli adulti</vt:lpstr>
      <vt:lpstr>Effetti a breve termine negli adulti</vt:lpstr>
      <vt:lpstr>Effetti a lungo termine negli adulti </vt:lpstr>
      <vt:lpstr>Effetti a lungo termine negli adulti  e nei bambini</vt:lpstr>
      <vt:lpstr>Effetti dei cambiamenti climatici sulla salute</vt:lpstr>
      <vt:lpstr>Effetti dei cambiamenti climatici sulla salute</vt:lpstr>
      <vt:lpstr>La percezione del rischio da parte dei cittadini</vt:lpstr>
      <vt:lpstr>Distribuzione delle famiglie che dichiarano la presenza di problemi di inquinamento dell’aria nella zona in cui abitano</vt:lpstr>
      <vt:lpstr>Distribuzione delle famiglie che dichiarano la presenza di problemi relativi a odori sgradevoli nella zona in cui abitano</vt:lpstr>
      <vt:lpstr>Strategie di adattamento, mitigazione e prevenzione</vt:lpstr>
      <vt:lpstr>Strategie di adattamento</vt:lpstr>
      <vt:lpstr>Strategie di mitigazione</vt:lpstr>
      <vt:lpstr>Strategie di prevenzione</vt:lpstr>
      <vt:lpstr>Strategie di prevenzione Interventi per una mobilità sostenibile </vt:lpstr>
      <vt:lpstr>Strategie di prevenzione - Stile di vita -</vt:lpstr>
      <vt:lpstr>Diapositiva 33</vt:lpstr>
    </vt:vector>
  </TitlesOfParts>
  <Company>Università degli Studi del Molise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Giancarlo  Ripabelli</dc:creator>
  <cp:lastModifiedBy> </cp:lastModifiedBy>
  <cp:revision>321</cp:revision>
  <dcterms:created xsi:type="dcterms:W3CDTF">2014-08-20T08:52:43Z</dcterms:created>
  <dcterms:modified xsi:type="dcterms:W3CDTF">2016-04-28T10:41:07Z</dcterms:modified>
</cp:coreProperties>
</file>