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982" r:id="rId1"/>
  </p:sldMasterIdLst>
  <p:sldIdLst>
    <p:sldId id="398" r:id="rId2"/>
    <p:sldId id="269" r:id="rId3"/>
    <p:sldId id="399" r:id="rId4"/>
    <p:sldId id="400" r:id="rId5"/>
    <p:sldId id="401" r:id="rId6"/>
    <p:sldId id="402" r:id="rId7"/>
    <p:sldId id="403" r:id="rId8"/>
    <p:sldId id="405" r:id="rId9"/>
    <p:sldId id="404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0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338683-377E-4F65-A0D4-3C2E38B0A8F5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67012B60-4F4E-4EAE-9141-912846D35710}">
      <dgm:prSet phldrT="[Testo]"/>
      <dgm:spPr/>
      <dgm:t>
        <a:bodyPr/>
        <a:lstStyle/>
        <a:p>
          <a:r>
            <a:rPr lang="it-IT" dirty="0"/>
            <a:t>TRASPARENZA</a:t>
          </a:r>
        </a:p>
      </dgm:t>
    </dgm:pt>
    <dgm:pt modelId="{92C11953-7070-46E9-9B69-15B7D5413267}" type="parTrans" cxnId="{44B9A87B-A60D-4F4E-A795-D780952CFEBB}">
      <dgm:prSet/>
      <dgm:spPr/>
      <dgm:t>
        <a:bodyPr/>
        <a:lstStyle/>
        <a:p>
          <a:endParaRPr lang="it-IT"/>
        </a:p>
      </dgm:t>
    </dgm:pt>
    <dgm:pt modelId="{A2F00F09-1866-4D00-AB3A-000D10CAD36B}" type="sibTrans" cxnId="{44B9A87B-A60D-4F4E-A795-D780952CFEBB}">
      <dgm:prSet/>
      <dgm:spPr/>
      <dgm:t>
        <a:bodyPr/>
        <a:lstStyle/>
        <a:p>
          <a:endParaRPr lang="it-IT"/>
        </a:p>
      </dgm:t>
    </dgm:pt>
    <dgm:pt modelId="{C4D3AC26-A547-4C8B-9939-F921390ED5DE}">
      <dgm:prSet phldrT="[Testo]"/>
      <dgm:spPr/>
      <dgm:t>
        <a:bodyPr/>
        <a:lstStyle/>
        <a:p>
          <a:r>
            <a:rPr lang="it-IT" dirty="0"/>
            <a:t>INFORMAZIONE</a:t>
          </a:r>
        </a:p>
      </dgm:t>
    </dgm:pt>
    <dgm:pt modelId="{994D8A8F-537B-4761-A2C6-73D055DCB7C7}" type="parTrans" cxnId="{83DE8DFA-1488-427C-B17C-2D913A54B5FB}">
      <dgm:prSet/>
      <dgm:spPr/>
      <dgm:t>
        <a:bodyPr/>
        <a:lstStyle/>
        <a:p>
          <a:endParaRPr lang="it-IT"/>
        </a:p>
      </dgm:t>
    </dgm:pt>
    <dgm:pt modelId="{FF46640B-E298-44F4-BB3E-4F3BD87D2B6B}" type="sibTrans" cxnId="{83DE8DFA-1488-427C-B17C-2D913A54B5FB}">
      <dgm:prSet/>
      <dgm:spPr/>
      <dgm:t>
        <a:bodyPr/>
        <a:lstStyle/>
        <a:p>
          <a:endParaRPr lang="it-IT"/>
        </a:p>
      </dgm:t>
    </dgm:pt>
    <dgm:pt modelId="{5EBA56D7-CE89-4DA1-BAB9-6D5522F8013E}">
      <dgm:prSet phldrT="[Testo]"/>
      <dgm:spPr/>
      <dgm:t>
        <a:bodyPr/>
        <a:lstStyle/>
        <a:p>
          <a:r>
            <a:rPr lang="it-IT" dirty="0"/>
            <a:t>PARTECIPAZIONE</a:t>
          </a:r>
        </a:p>
      </dgm:t>
    </dgm:pt>
    <dgm:pt modelId="{219182FB-148A-4672-8DF9-79A73F03F76A}" type="parTrans" cxnId="{867E3113-7C24-42A0-9B49-DA527488FD2C}">
      <dgm:prSet/>
      <dgm:spPr/>
      <dgm:t>
        <a:bodyPr/>
        <a:lstStyle/>
        <a:p>
          <a:endParaRPr lang="it-IT"/>
        </a:p>
      </dgm:t>
    </dgm:pt>
    <dgm:pt modelId="{C10813F0-DE59-4A24-8A25-D25DCDF8D203}" type="sibTrans" cxnId="{867E3113-7C24-42A0-9B49-DA527488FD2C}">
      <dgm:prSet/>
      <dgm:spPr/>
      <dgm:t>
        <a:bodyPr/>
        <a:lstStyle/>
        <a:p>
          <a:endParaRPr lang="it-IT"/>
        </a:p>
      </dgm:t>
    </dgm:pt>
    <dgm:pt modelId="{2BC624B4-16EE-4B3D-B3F1-D728B3A63EE6}" type="pres">
      <dgm:prSet presAssocID="{7B338683-377E-4F65-A0D4-3C2E38B0A8F5}" presName="Name0" presStyleCnt="0">
        <dgm:presLayoutVars>
          <dgm:dir/>
          <dgm:resizeHandles val="exact"/>
        </dgm:presLayoutVars>
      </dgm:prSet>
      <dgm:spPr/>
    </dgm:pt>
    <dgm:pt modelId="{CA998330-329E-4158-A3E5-F1924C92489E}" type="pres">
      <dgm:prSet presAssocID="{7B338683-377E-4F65-A0D4-3C2E38B0A8F5}" presName="fgShape" presStyleLbl="fgShp" presStyleIdx="0" presStyleCnt="1"/>
      <dgm:spPr/>
    </dgm:pt>
    <dgm:pt modelId="{43C27C5A-3BB4-49DF-ADEF-B345924949A6}" type="pres">
      <dgm:prSet presAssocID="{7B338683-377E-4F65-A0D4-3C2E38B0A8F5}" presName="linComp" presStyleCnt="0"/>
      <dgm:spPr/>
    </dgm:pt>
    <dgm:pt modelId="{B6FDC19A-84E3-4F47-991C-FC1AD8482C81}" type="pres">
      <dgm:prSet presAssocID="{67012B60-4F4E-4EAE-9141-912846D35710}" presName="compNode" presStyleCnt="0"/>
      <dgm:spPr/>
    </dgm:pt>
    <dgm:pt modelId="{45B1A363-C5E1-4FDE-8CD6-5FCB59762B8A}" type="pres">
      <dgm:prSet presAssocID="{67012B60-4F4E-4EAE-9141-912846D35710}" presName="bkgdShape" presStyleLbl="node1" presStyleIdx="0" presStyleCnt="3"/>
      <dgm:spPr/>
    </dgm:pt>
    <dgm:pt modelId="{02E13341-6A2C-41CB-8DCE-A7E5DE88BDE4}" type="pres">
      <dgm:prSet presAssocID="{67012B60-4F4E-4EAE-9141-912846D35710}" presName="nodeTx" presStyleLbl="node1" presStyleIdx="0" presStyleCnt="3">
        <dgm:presLayoutVars>
          <dgm:bulletEnabled val="1"/>
        </dgm:presLayoutVars>
      </dgm:prSet>
      <dgm:spPr/>
    </dgm:pt>
    <dgm:pt modelId="{946CB3E7-5902-43BD-AA2C-75218CFCD196}" type="pres">
      <dgm:prSet presAssocID="{67012B60-4F4E-4EAE-9141-912846D35710}" presName="invisiNode" presStyleLbl="node1" presStyleIdx="0" presStyleCnt="3"/>
      <dgm:spPr/>
    </dgm:pt>
    <dgm:pt modelId="{8293D5A2-215C-48C7-AD05-8DA2187A8084}" type="pres">
      <dgm:prSet presAssocID="{67012B60-4F4E-4EAE-9141-912846D35710}" presName="imagNode" presStyleLbl="fgImgPlace1" presStyleIdx="0" presStyleCnt="3"/>
      <dgm:spPr/>
    </dgm:pt>
    <dgm:pt modelId="{330EEA8B-311C-4317-9DEF-3FCF3211E102}" type="pres">
      <dgm:prSet presAssocID="{A2F00F09-1866-4D00-AB3A-000D10CAD36B}" presName="sibTrans" presStyleLbl="sibTrans2D1" presStyleIdx="0" presStyleCnt="0"/>
      <dgm:spPr/>
    </dgm:pt>
    <dgm:pt modelId="{D64D87CD-F64E-41F5-9C59-95ABF23385C0}" type="pres">
      <dgm:prSet presAssocID="{C4D3AC26-A547-4C8B-9939-F921390ED5DE}" presName="compNode" presStyleCnt="0"/>
      <dgm:spPr/>
    </dgm:pt>
    <dgm:pt modelId="{F4333EAC-6F9C-4673-B86D-6134C103B68D}" type="pres">
      <dgm:prSet presAssocID="{C4D3AC26-A547-4C8B-9939-F921390ED5DE}" presName="bkgdShape" presStyleLbl="node1" presStyleIdx="1" presStyleCnt="3"/>
      <dgm:spPr/>
    </dgm:pt>
    <dgm:pt modelId="{8BB6090C-DF0E-4269-ACC3-E564D6DAB13D}" type="pres">
      <dgm:prSet presAssocID="{C4D3AC26-A547-4C8B-9939-F921390ED5DE}" presName="nodeTx" presStyleLbl="node1" presStyleIdx="1" presStyleCnt="3">
        <dgm:presLayoutVars>
          <dgm:bulletEnabled val="1"/>
        </dgm:presLayoutVars>
      </dgm:prSet>
      <dgm:spPr/>
    </dgm:pt>
    <dgm:pt modelId="{723ADCBE-A3C7-49C4-BEE5-5822BF0E47E9}" type="pres">
      <dgm:prSet presAssocID="{C4D3AC26-A547-4C8B-9939-F921390ED5DE}" presName="invisiNode" presStyleLbl="node1" presStyleIdx="1" presStyleCnt="3"/>
      <dgm:spPr/>
    </dgm:pt>
    <dgm:pt modelId="{82D5A333-BC2E-4A6A-AD2F-D62C7B9536C4}" type="pres">
      <dgm:prSet presAssocID="{C4D3AC26-A547-4C8B-9939-F921390ED5DE}" presName="imagNode" presStyleLbl="fgImgPlace1" presStyleIdx="1" presStyleCnt="3"/>
      <dgm:spPr/>
    </dgm:pt>
    <dgm:pt modelId="{C4C11627-6021-45F1-AF76-39D30A23D96B}" type="pres">
      <dgm:prSet presAssocID="{FF46640B-E298-44F4-BB3E-4F3BD87D2B6B}" presName="sibTrans" presStyleLbl="sibTrans2D1" presStyleIdx="0" presStyleCnt="0"/>
      <dgm:spPr/>
    </dgm:pt>
    <dgm:pt modelId="{A1AB11D9-639F-4853-964B-D5B7D193351E}" type="pres">
      <dgm:prSet presAssocID="{5EBA56D7-CE89-4DA1-BAB9-6D5522F8013E}" presName="compNode" presStyleCnt="0"/>
      <dgm:spPr/>
    </dgm:pt>
    <dgm:pt modelId="{917087E4-B331-4175-A11F-825945B418F5}" type="pres">
      <dgm:prSet presAssocID="{5EBA56D7-CE89-4DA1-BAB9-6D5522F8013E}" presName="bkgdShape" presStyleLbl="node1" presStyleIdx="2" presStyleCnt="3"/>
      <dgm:spPr/>
    </dgm:pt>
    <dgm:pt modelId="{4CBAC1F2-D8E1-42C8-A5B8-7600AD86ADBF}" type="pres">
      <dgm:prSet presAssocID="{5EBA56D7-CE89-4DA1-BAB9-6D5522F8013E}" presName="nodeTx" presStyleLbl="node1" presStyleIdx="2" presStyleCnt="3">
        <dgm:presLayoutVars>
          <dgm:bulletEnabled val="1"/>
        </dgm:presLayoutVars>
      </dgm:prSet>
      <dgm:spPr/>
    </dgm:pt>
    <dgm:pt modelId="{65020594-744F-49D2-9690-CB2E7877EA5E}" type="pres">
      <dgm:prSet presAssocID="{5EBA56D7-CE89-4DA1-BAB9-6D5522F8013E}" presName="invisiNode" presStyleLbl="node1" presStyleIdx="2" presStyleCnt="3"/>
      <dgm:spPr/>
    </dgm:pt>
    <dgm:pt modelId="{EF4E34EB-6D9F-40E5-9B1D-AE1AEC5B8F88}" type="pres">
      <dgm:prSet presAssocID="{5EBA56D7-CE89-4DA1-BAB9-6D5522F8013E}" presName="imagNode" presStyleLbl="fgImgPlace1" presStyleIdx="2" presStyleCnt="3"/>
      <dgm:spPr/>
    </dgm:pt>
  </dgm:ptLst>
  <dgm:cxnLst>
    <dgm:cxn modelId="{68575F48-CD6A-4708-B679-C119744ABEA3}" type="presOf" srcId="{A2F00F09-1866-4D00-AB3A-000D10CAD36B}" destId="{330EEA8B-311C-4317-9DEF-3FCF3211E102}" srcOrd="0" destOrd="0" presId="urn:microsoft.com/office/officeart/2005/8/layout/hList7"/>
    <dgm:cxn modelId="{3302925B-E0C6-416A-91DB-AD780904AB84}" type="presOf" srcId="{FF46640B-E298-44F4-BB3E-4F3BD87D2B6B}" destId="{C4C11627-6021-45F1-AF76-39D30A23D96B}" srcOrd="0" destOrd="0" presId="urn:microsoft.com/office/officeart/2005/8/layout/hList7"/>
    <dgm:cxn modelId="{AE8562A7-AD27-4780-A325-52ED9394D47E}" type="presOf" srcId="{67012B60-4F4E-4EAE-9141-912846D35710}" destId="{02E13341-6A2C-41CB-8DCE-A7E5DE88BDE4}" srcOrd="1" destOrd="0" presId="urn:microsoft.com/office/officeart/2005/8/layout/hList7"/>
    <dgm:cxn modelId="{3FC3C459-8709-4437-B8BB-CEA85F074298}" type="presOf" srcId="{67012B60-4F4E-4EAE-9141-912846D35710}" destId="{45B1A363-C5E1-4FDE-8CD6-5FCB59762B8A}" srcOrd="0" destOrd="0" presId="urn:microsoft.com/office/officeart/2005/8/layout/hList7"/>
    <dgm:cxn modelId="{20B8996A-2880-4466-B7D5-C39F3575E92B}" type="presOf" srcId="{7B338683-377E-4F65-A0D4-3C2E38B0A8F5}" destId="{2BC624B4-16EE-4B3D-B3F1-D728B3A63EE6}" srcOrd="0" destOrd="0" presId="urn:microsoft.com/office/officeart/2005/8/layout/hList7"/>
    <dgm:cxn modelId="{83DE8DFA-1488-427C-B17C-2D913A54B5FB}" srcId="{7B338683-377E-4F65-A0D4-3C2E38B0A8F5}" destId="{C4D3AC26-A547-4C8B-9939-F921390ED5DE}" srcOrd="1" destOrd="0" parTransId="{994D8A8F-537B-4761-A2C6-73D055DCB7C7}" sibTransId="{FF46640B-E298-44F4-BB3E-4F3BD87D2B6B}"/>
    <dgm:cxn modelId="{CBE654CF-1862-467D-BC83-59BFB48241D1}" type="presOf" srcId="{5EBA56D7-CE89-4DA1-BAB9-6D5522F8013E}" destId="{4CBAC1F2-D8E1-42C8-A5B8-7600AD86ADBF}" srcOrd="1" destOrd="0" presId="urn:microsoft.com/office/officeart/2005/8/layout/hList7"/>
    <dgm:cxn modelId="{7988B1F5-4C7F-4E00-AA21-0FC212F67BFB}" type="presOf" srcId="{C4D3AC26-A547-4C8B-9939-F921390ED5DE}" destId="{8BB6090C-DF0E-4269-ACC3-E564D6DAB13D}" srcOrd="1" destOrd="0" presId="urn:microsoft.com/office/officeart/2005/8/layout/hList7"/>
    <dgm:cxn modelId="{44B9A87B-A60D-4F4E-A795-D780952CFEBB}" srcId="{7B338683-377E-4F65-A0D4-3C2E38B0A8F5}" destId="{67012B60-4F4E-4EAE-9141-912846D35710}" srcOrd="0" destOrd="0" parTransId="{92C11953-7070-46E9-9B69-15B7D5413267}" sibTransId="{A2F00F09-1866-4D00-AB3A-000D10CAD36B}"/>
    <dgm:cxn modelId="{F6AE9D4A-22A1-4FF7-AF26-19D35ED112DA}" type="presOf" srcId="{C4D3AC26-A547-4C8B-9939-F921390ED5DE}" destId="{F4333EAC-6F9C-4673-B86D-6134C103B68D}" srcOrd="0" destOrd="0" presId="urn:microsoft.com/office/officeart/2005/8/layout/hList7"/>
    <dgm:cxn modelId="{30F6B232-CFF4-4629-A2FE-592129419E04}" type="presOf" srcId="{5EBA56D7-CE89-4DA1-BAB9-6D5522F8013E}" destId="{917087E4-B331-4175-A11F-825945B418F5}" srcOrd="0" destOrd="0" presId="urn:microsoft.com/office/officeart/2005/8/layout/hList7"/>
    <dgm:cxn modelId="{867E3113-7C24-42A0-9B49-DA527488FD2C}" srcId="{7B338683-377E-4F65-A0D4-3C2E38B0A8F5}" destId="{5EBA56D7-CE89-4DA1-BAB9-6D5522F8013E}" srcOrd="2" destOrd="0" parTransId="{219182FB-148A-4672-8DF9-79A73F03F76A}" sibTransId="{C10813F0-DE59-4A24-8A25-D25DCDF8D203}"/>
    <dgm:cxn modelId="{D339D633-D30D-4DEC-B425-00C6946E3FF0}" type="presParOf" srcId="{2BC624B4-16EE-4B3D-B3F1-D728B3A63EE6}" destId="{CA998330-329E-4158-A3E5-F1924C92489E}" srcOrd="0" destOrd="0" presId="urn:microsoft.com/office/officeart/2005/8/layout/hList7"/>
    <dgm:cxn modelId="{A5C8D5F5-DED3-417E-B869-1BB9EAF47003}" type="presParOf" srcId="{2BC624B4-16EE-4B3D-B3F1-D728B3A63EE6}" destId="{43C27C5A-3BB4-49DF-ADEF-B345924949A6}" srcOrd="1" destOrd="0" presId="urn:microsoft.com/office/officeart/2005/8/layout/hList7"/>
    <dgm:cxn modelId="{4FF66542-FA2E-4482-93E6-2951BE24E955}" type="presParOf" srcId="{43C27C5A-3BB4-49DF-ADEF-B345924949A6}" destId="{B6FDC19A-84E3-4F47-991C-FC1AD8482C81}" srcOrd="0" destOrd="0" presId="urn:microsoft.com/office/officeart/2005/8/layout/hList7"/>
    <dgm:cxn modelId="{90A517F9-8B55-4EBB-B91C-5FBA094C19E2}" type="presParOf" srcId="{B6FDC19A-84E3-4F47-991C-FC1AD8482C81}" destId="{45B1A363-C5E1-4FDE-8CD6-5FCB59762B8A}" srcOrd="0" destOrd="0" presId="urn:microsoft.com/office/officeart/2005/8/layout/hList7"/>
    <dgm:cxn modelId="{58D1824E-CA94-4B03-8F88-38FD3D3B5477}" type="presParOf" srcId="{B6FDC19A-84E3-4F47-991C-FC1AD8482C81}" destId="{02E13341-6A2C-41CB-8DCE-A7E5DE88BDE4}" srcOrd="1" destOrd="0" presId="urn:microsoft.com/office/officeart/2005/8/layout/hList7"/>
    <dgm:cxn modelId="{E8B25078-B77F-4B1A-B774-FDE61C7C97D2}" type="presParOf" srcId="{B6FDC19A-84E3-4F47-991C-FC1AD8482C81}" destId="{946CB3E7-5902-43BD-AA2C-75218CFCD196}" srcOrd="2" destOrd="0" presId="urn:microsoft.com/office/officeart/2005/8/layout/hList7"/>
    <dgm:cxn modelId="{903828D5-9933-4D2E-9F91-8452E21CA9A3}" type="presParOf" srcId="{B6FDC19A-84E3-4F47-991C-FC1AD8482C81}" destId="{8293D5A2-215C-48C7-AD05-8DA2187A8084}" srcOrd="3" destOrd="0" presId="urn:microsoft.com/office/officeart/2005/8/layout/hList7"/>
    <dgm:cxn modelId="{1BADC8B5-FEDB-49CD-84E2-1FAA63371A34}" type="presParOf" srcId="{43C27C5A-3BB4-49DF-ADEF-B345924949A6}" destId="{330EEA8B-311C-4317-9DEF-3FCF3211E102}" srcOrd="1" destOrd="0" presId="urn:microsoft.com/office/officeart/2005/8/layout/hList7"/>
    <dgm:cxn modelId="{14220DB7-EC52-44F8-B076-DFD03320110B}" type="presParOf" srcId="{43C27C5A-3BB4-49DF-ADEF-B345924949A6}" destId="{D64D87CD-F64E-41F5-9C59-95ABF23385C0}" srcOrd="2" destOrd="0" presId="urn:microsoft.com/office/officeart/2005/8/layout/hList7"/>
    <dgm:cxn modelId="{4156807F-CB39-445A-AB37-397585F4FC89}" type="presParOf" srcId="{D64D87CD-F64E-41F5-9C59-95ABF23385C0}" destId="{F4333EAC-6F9C-4673-B86D-6134C103B68D}" srcOrd="0" destOrd="0" presId="urn:microsoft.com/office/officeart/2005/8/layout/hList7"/>
    <dgm:cxn modelId="{88268752-C814-48A5-8D95-EA311E173434}" type="presParOf" srcId="{D64D87CD-F64E-41F5-9C59-95ABF23385C0}" destId="{8BB6090C-DF0E-4269-ACC3-E564D6DAB13D}" srcOrd="1" destOrd="0" presId="urn:microsoft.com/office/officeart/2005/8/layout/hList7"/>
    <dgm:cxn modelId="{4FC72CB6-99A8-444A-83CD-05556AE0291B}" type="presParOf" srcId="{D64D87CD-F64E-41F5-9C59-95ABF23385C0}" destId="{723ADCBE-A3C7-49C4-BEE5-5822BF0E47E9}" srcOrd="2" destOrd="0" presId="urn:microsoft.com/office/officeart/2005/8/layout/hList7"/>
    <dgm:cxn modelId="{61740FFB-A4AF-41EA-9895-34E42D003C0C}" type="presParOf" srcId="{D64D87CD-F64E-41F5-9C59-95ABF23385C0}" destId="{82D5A333-BC2E-4A6A-AD2F-D62C7B9536C4}" srcOrd="3" destOrd="0" presId="urn:microsoft.com/office/officeart/2005/8/layout/hList7"/>
    <dgm:cxn modelId="{9E12402F-7232-457B-A54A-53489B35F1C9}" type="presParOf" srcId="{43C27C5A-3BB4-49DF-ADEF-B345924949A6}" destId="{C4C11627-6021-45F1-AF76-39D30A23D96B}" srcOrd="3" destOrd="0" presId="urn:microsoft.com/office/officeart/2005/8/layout/hList7"/>
    <dgm:cxn modelId="{30F2BCBB-2A4D-4C1E-BC6B-AA7A3438752D}" type="presParOf" srcId="{43C27C5A-3BB4-49DF-ADEF-B345924949A6}" destId="{A1AB11D9-639F-4853-964B-D5B7D193351E}" srcOrd="4" destOrd="0" presId="urn:microsoft.com/office/officeart/2005/8/layout/hList7"/>
    <dgm:cxn modelId="{A619F30B-85C8-4572-9735-8506B13F7F53}" type="presParOf" srcId="{A1AB11D9-639F-4853-964B-D5B7D193351E}" destId="{917087E4-B331-4175-A11F-825945B418F5}" srcOrd="0" destOrd="0" presId="urn:microsoft.com/office/officeart/2005/8/layout/hList7"/>
    <dgm:cxn modelId="{06C87EE3-DD7E-4438-9113-487303B88C68}" type="presParOf" srcId="{A1AB11D9-639F-4853-964B-D5B7D193351E}" destId="{4CBAC1F2-D8E1-42C8-A5B8-7600AD86ADBF}" srcOrd="1" destOrd="0" presId="urn:microsoft.com/office/officeart/2005/8/layout/hList7"/>
    <dgm:cxn modelId="{E49CA7B0-21A2-4E03-9D08-528597445795}" type="presParOf" srcId="{A1AB11D9-639F-4853-964B-D5B7D193351E}" destId="{65020594-744F-49D2-9690-CB2E7877EA5E}" srcOrd="2" destOrd="0" presId="urn:microsoft.com/office/officeart/2005/8/layout/hList7"/>
    <dgm:cxn modelId="{8FB9CDF6-8E31-41A5-8BF3-1B9EBE5E28D7}" type="presParOf" srcId="{A1AB11D9-639F-4853-964B-D5B7D193351E}" destId="{EF4E34EB-6D9F-40E5-9B1D-AE1AEC5B8F88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1A363-C5E1-4FDE-8CD6-5FCB59762B8A}">
      <dsp:nvSpPr>
        <dsp:cNvPr id="0" name=""/>
        <dsp:cNvSpPr/>
      </dsp:nvSpPr>
      <dsp:spPr>
        <a:xfrm>
          <a:off x="2072" y="0"/>
          <a:ext cx="3225005" cy="2500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/>
            <a:t>TRASPARENZA</a:t>
          </a:r>
        </a:p>
      </dsp:txBody>
      <dsp:txXfrm>
        <a:off x="2072" y="1000298"/>
        <a:ext cx="3225005" cy="1000298"/>
      </dsp:txXfrm>
    </dsp:sp>
    <dsp:sp modelId="{8293D5A2-215C-48C7-AD05-8DA2187A8084}">
      <dsp:nvSpPr>
        <dsp:cNvPr id="0" name=""/>
        <dsp:cNvSpPr/>
      </dsp:nvSpPr>
      <dsp:spPr>
        <a:xfrm>
          <a:off x="1198201" y="150044"/>
          <a:ext cx="832748" cy="832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33EAC-6F9C-4673-B86D-6134C103B68D}">
      <dsp:nvSpPr>
        <dsp:cNvPr id="0" name=""/>
        <dsp:cNvSpPr/>
      </dsp:nvSpPr>
      <dsp:spPr>
        <a:xfrm>
          <a:off x="3323828" y="0"/>
          <a:ext cx="3225005" cy="2500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/>
            <a:t>INFORMAZIONE</a:t>
          </a:r>
        </a:p>
      </dsp:txBody>
      <dsp:txXfrm>
        <a:off x="3323828" y="1000298"/>
        <a:ext cx="3225005" cy="1000298"/>
      </dsp:txXfrm>
    </dsp:sp>
    <dsp:sp modelId="{82D5A333-BC2E-4A6A-AD2F-D62C7B9536C4}">
      <dsp:nvSpPr>
        <dsp:cNvPr id="0" name=""/>
        <dsp:cNvSpPr/>
      </dsp:nvSpPr>
      <dsp:spPr>
        <a:xfrm>
          <a:off x="4519957" y="150044"/>
          <a:ext cx="832748" cy="832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087E4-B331-4175-A11F-825945B418F5}">
      <dsp:nvSpPr>
        <dsp:cNvPr id="0" name=""/>
        <dsp:cNvSpPr/>
      </dsp:nvSpPr>
      <dsp:spPr>
        <a:xfrm>
          <a:off x="6645584" y="0"/>
          <a:ext cx="3225005" cy="2500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/>
            <a:t>PARTECIPAZIONE</a:t>
          </a:r>
        </a:p>
      </dsp:txBody>
      <dsp:txXfrm>
        <a:off x="6645584" y="1000298"/>
        <a:ext cx="3225005" cy="1000298"/>
      </dsp:txXfrm>
    </dsp:sp>
    <dsp:sp modelId="{EF4E34EB-6D9F-40E5-9B1D-AE1AEC5B8F88}">
      <dsp:nvSpPr>
        <dsp:cNvPr id="0" name=""/>
        <dsp:cNvSpPr/>
      </dsp:nvSpPr>
      <dsp:spPr>
        <a:xfrm>
          <a:off x="7841713" y="150044"/>
          <a:ext cx="832748" cy="832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998330-329E-4158-A3E5-F1924C92489E}">
      <dsp:nvSpPr>
        <dsp:cNvPr id="0" name=""/>
        <dsp:cNvSpPr/>
      </dsp:nvSpPr>
      <dsp:spPr>
        <a:xfrm>
          <a:off x="394906" y="2000596"/>
          <a:ext cx="9082849" cy="37511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92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5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2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22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6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3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20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42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5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6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0" y="2149826"/>
            <a:ext cx="12191999" cy="206102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Seminario</a:t>
            </a:r>
          </a:p>
          <a:p>
            <a:pPr algn="ctr"/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Inquinamento atmosferico</a:t>
            </a:r>
          </a:p>
          <a:p>
            <a:pPr algn="ctr"/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Monitoraggio , salute e programmazione nell’ottica di uno sviluppo sostenibile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761331" y="5291774"/>
            <a:ext cx="2669339" cy="9787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it-IT" sz="1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Campobasso 29 aprile 2016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it-IT" sz="1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Antonella LAVALLE Commissario Straordinario ARPA Molise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820" y="250279"/>
            <a:ext cx="5144361" cy="128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2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91" y="251921"/>
            <a:ext cx="11699707" cy="797562"/>
          </a:xfrm>
        </p:spPr>
        <p:txBody>
          <a:bodyPr anchor="t">
            <a:noAutofit/>
          </a:bodyPr>
          <a:lstStyle/>
          <a:p>
            <a:pPr algn="ctr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Inquinamento atmosferico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Monitoraggio, salute e programmazione nell’ottica di uno sviluppo sostenibile</a:t>
            </a:r>
            <a:r>
              <a:rPr lang="it-IT" sz="3200" dirty="0"/>
              <a:t>			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066170"/>
              </p:ext>
            </p:extLst>
          </p:nvPr>
        </p:nvGraphicFramePr>
        <p:xfrm>
          <a:off x="1143000" y="3491345"/>
          <a:ext cx="9872663" cy="2500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egnaposto contenuto 2"/>
          <p:cNvSpPr txBox="1">
            <a:spLocks/>
          </p:cNvSpPr>
          <p:nvPr/>
        </p:nvSpPr>
        <p:spPr>
          <a:xfrm>
            <a:off x="1143000" y="1085850"/>
            <a:ext cx="9872871" cy="826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endParaRPr lang="it-IT" sz="3200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1143000" y="2052206"/>
            <a:ext cx="9872871" cy="49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Corbel" pitchFamily="34" charset="0"/>
              <a:buNone/>
            </a:pPr>
            <a:r>
              <a:rPr lang="it-IT" sz="2400" dirty="0"/>
              <a:t>L’azione dell’  ARPA Molise si basa su tre elementi fondamentali:</a:t>
            </a:r>
          </a:p>
        </p:txBody>
      </p:sp>
    </p:spTree>
    <p:extLst>
      <p:ext uri="{BB962C8B-B14F-4D97-AF65-F5344CB8AC3E}">
        <p14:creationId xmlns:p14="http://schemas.microsoft.com/office/powerpoint/2010/main" val="251512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91" y="251921"/>
            <a:ext cx="11699707" cy="797562"/>
          </a:xfrm>
        </p:spPr>
        <p:txBody>
          <a:bodyPr anchor="t">
            <a:noAutofit/>
          </a:bodyPr>
          <a:lstStyle/>
          <a:p>
            <a:pPr algn="ctr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Inquinamento atmosferico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Monitoraggio, salute e programmazione nell’ottica di uno sviluppo sostenibile</a:t>
            </a:r>
            <a:r>
              <a:rPr lang="it-IT" sz="3200" dirty="0"/>
              <a:t>			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143000" y="1085850"/>
            <a:ext cx="9872871" cy="826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Clr>
                <a:srgbClr val="1CADE4"/>
              </a:buClr>
              <a:buFont typeface="Corbel" pitchFamily="34" charset="0"/>
              <a:buNone/>
            </a:pPr>
            <a:endParaRPr lang="it-IT" sz="3200" dirty="0">
              <a:solidFill>
                <a:srgbClr val="1CADE4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it-IT" dirty="0"/>
              <a:t>L’Agenzia è un Ente al Servizio delle Istituzioni e della Collettività intera ed il suo compito Centrale e Strategico è la SALVAGUARDIA DEL NOSTRO AMBIENTE DI VITA, con inevitabile ricaduta sulla SALUTE della COLLETTIVITÀ; ciò è garantito  dal fatto che l’Agenzia, svolgendo funzioni tecnico scientifiche, si contraddistingue, inequivocabilmente, per i caratteri dell’AUTOREVOLEZZA e della TERZIETÀ.</a:t>
            </a:r>
          </a:p>
          <a:p>
            <a:pPr marL="4572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200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91" y="251921"/>
            <a:ext cx="11699707" cy="797562"/>
          </a:xfrm>
        </p:spPr>
        <p:txBody>
          <a:bodyPr anchor="t">
            <a:noAutofit/>
          </a:bodyPr>
          <a:lstStyle/>
          <a:p>
            <a:pPr algn="ctr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Inquinamento atmosferico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Monitoraggio, salute e programmazione nell’ottica di uno sviluppo sostenibile</a:t>
            </a:r>
            <a:r>
              <a:rPr lang="it-IT" sz="3200" dirty="0"/>
              <a:t>			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143000" y="1085850"/>
            <a:ext cx="9872871" cy="826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Clr>
                <a:srgbClr val="1CADE4"/>
              </a:buClr>
              <a:buFont typeface="Corbel" pitchFamily="34" charset="0"/>
              <a:buNone/>
            </a:pPr>
            <a:endParaRPr lang="it-IT" sz="3200" dirty="0">
              <a:solidFill>
                <a:srgbClr val="1CADE4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340709" y="1498888"/>
            <a:ext cx="9872871" cy="403860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it-IT" dirty="0"/>
          </a:p>
          <a:p>
            <a:pPr marL="45720" indent="0" algn="just">
              <a:buNone/>
            </a:pPr>
            <a:r>
              <a:rPr lang="it-IT" dirty="0"/>
              <a:t>L’ attività dell’Agenzia, quindi, è diretta a supportare le politiche per la PROTEZIONE dell’AMBIENTE, mantenendo sempre attento e responsabile il proprio impegno al fine di orientare tecnicamente l’effettiva opportunità e sicurezza di </a:t>
            </a:r>
            <a:r>
              <a:rPr lang="it-IT"/>
              <a:t>azioni sostenibili </a:t>
            </a:r>
            <a:r>
              <a:rPr lang="it-IT" dirty="0"/>
              <a:t>per l’utilizzo del nostro territorio e a garanzia della salute della collettività molisana.</a:t>
            </a:r>
          </a:p>
          <a:p>
            <a:pPr marL="45720" indent="0" algn="ctr">
              <a:buNone/>
            </a:pPr>
            <a:endParaRPr lang="it-IT" dirty="0"/>
          </a:p>
          <a:p>
            <a:pPr marL="45720" indent="0" algn="just">
              <a:buNone/>
            </a:pPr>
            <a:r>
              <a:rPr lang="it-IT" b="1" dirty="0"/>
              <a:t>La TUTELA della SALUTE della nostra COMUNITÀ, mediante lo sviluppo sostenibile, è  anche nelle mani dell’AGENZIA e del suo LAVORO.</a:t>
            </a:r>
          </a:p>
          <a:p>
            <a:pPr marL="45720" indent="0" algn="ctr">
              <a:buNone/>
            </a:pP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340709" y="4182867"/>
            <a:ext cx="9864000" cy="929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09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91" y="251921"/>
            <a:ext cx="11699707" cy="797562"/>
          </a:xfrm>
        </p:spPr>
        <p:txBody>
          <a:bodyPr anchor="t">
            <a:noAutofit/>
          </a:bodyPr>
          <a:lstStyle/>
          <a:p>
            <a:pPr algn="ctr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Inquinamento atmosferico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Monitoraggio, salute e programmazione nell’ottica di uno sviluppo sostenibile</a:t>
            </a:r>
            <a:r>
              <a:rPr lang="it-IT" sz="3200" dirty="0"/>
              <a:t>			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143000" y="1085850"/>
            <a:ext cx="9872871" cy="826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Clr>
                <a:srgbClr val="1CADE4"/>
              </a:buClr>
              <a:buFont typeface="Corbel" pitchFamily="34" charset="0"/>
              <a:buNone/>
            </a:pPr>
            <a:endParaRPr lang="it-IT" sz="3200" dirty="0">
              <a:solidFill>
                <a:srgbClr val="1CADE4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it-IT" sz="2300" dirty="0"/>
              <a:t>L’informazione «incompleta», in materia di «qualità dell’ aria», ha ancora una volta determinato alcune dinamiche di evidente disorientamento e perplessità per la collettività dando vita ad una condizione di forte preoccupazione nella collettività stessa. </a:t>
            </a:r>
          </a:p>
          <a:p>
            <a:pPr algn="just">
              <a:lnSpc>
                <a:spcPct val="150000"/>
              </a:lnSpc>
            </a:pPr>
            <a:r>
              <a:rPr lang="it-IT" sz="2300" dirty="0"/>
              <a:t>L’informazione «completa/corretta/puntuale» è l’effetto di una comunicazione adeguata ed efficace, anche mediante la ridefinizione della «procedura di comunicazione», che andrà a sostanziarsi, in Agenzia, nella ristrutturazione del sito web nella pagina dedicata alla «qualità dell’aria». </a:t>
            </a:r>
          </a:p>
          <a:p>
            <a:pPr algn="just">
              <a:lnSpc>
                <a:spcPct val="150000"/>
              </a:lnSpc>
            </a:pPr>
            <a:r>
              <a:rPr lang="it-IT" sz="2300" dirty="0"/>
              <a:t>La comunicazione adeguata ed efficace è ascritta alla responsabilità dell'agenzia, poiché l’obiettivo della informazione «completa/corretta/puntuale» è uno dei nostri compiti e questo impegno sarà opportunamente mantenuto e anche necessariamente implementato. </a:t>
            </a:r>
            <a:r>
              <a:rPr lang="it-IT" sz="2300" b="1" u="sng" dirty="0"/>
              <a:t>Di qui il senso anche di questo evento, che intende essere l'avvio di un percorso rinnovato e sinergico con i cittadini e il proprio territorio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084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91" y="251921"/>
            <a:ext cx="11699707" cy="797562"/>
          </a:xfrm>
        </p:spPr>
        <p:txBody>
          <a:bodyPr anchor="t">
            <a:noAutofit/>
          </a:bodyPr>
          <a:lstStyle/>
          <a:p>
            <a:pPr algn="ctr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Inquinamento atmosferico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Monitoraggio , salute e programmazione nell’ottica di uno sviluppo sostenibile</a:t>
            </a:r>
            <a:r>
              <a:rPr lang="it-IT" sz="3200" dirty="0"/>
              <a:t>			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143000" y="1085850"/>
            <a:ext cx="9872871" cy="826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Clr>
                <a:srgbClr val="1CADE4"/>
              </a:buClr>
              <a:buFont typeface="Corbel" pitchFamily="34" charset="0"/>
              <a:buNone/>
            </a:pPr>
            <a:endParaRPr lang="it-IT" sz="3200" dirty="0">
              <a:solidFill>
                <a:srgbClr val="1CADE4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it-IT" dirty="0"/>
              <a:t>«Comunicare in modo comprensibile» in materia di qualità dell’aria non è sempre semplice, considerati i tecnicismi articolati e complessi che contraddistinguono la materia stessa. </a:t>
            </a:r>
          </a:p>
          <a:p>
            <a:pPr algn="just">
              <a:lnSpc>
                <a:spcPct val="150000"/>
              </a:lnSpc>
            </a:pPr>
            <a:r>
              <a:rPr lang="it-IT" dirty="0"/>
              <a:t>Pertanto, occorre lavorare insieme per costruire un sistema di comunicazione semplice e chiaro nei contenuti (cd. “VOCABOLARIO” virtuale) in modo da consentire ai tecnici dell’ARPA di far comprendere ai CITTADINI, in modo inequivocabile e senza tecnicismi, il significato e il valore dei dati che vanno a connotare la qualità dell’aria e la sicurezza dell'ambiente in cui viviamo. </a:t>
            </a:r>
          </a:p>
        </p:txBody>
      </p:sp>
    </p:spTree>
    <p:extLst>
      <p:ext uri="{BB962C8B-B14F-4D97-AF65-F5344CB8AC3E}">
        <p14:creationId xmlns:p14="http://schemas.microsoft.com/office/powerpoint/2010/main" val="117430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91" y="251921"/>
            <a:ext cx="11699707" cy="797562"/>
          </a:xfrm>
        </p:spPr>
        <p:txBody>
          <a:bodyPr anchor="t">
            <a:noAutofit/>
          </a:bodyPr>
          <a:lstStyle/>
          <a:p>
            <a:pPr algn="ctr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Inquinamento atmosferico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Monitoraggio, salute e programmazione nell’ottica di uno sviluppo sostenibile</a:t>
            </a:r>
            <a:r>
              <a:rPr lang="it-IT" sz="3200" dirty="0"/>
              <a:t>			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143000" y="1085850"/>
            <a:ext cx="9872871" cy="826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Clr>
                <a:srgbClr val="1CADE4"/>
              </a:buClr>
              <a:buFont typeface="Corbel" pitchFamily="34" charset="0"/>
              <a:buNone/>
            </a:pPr>
            <a:endParaRPr lang="it-IT" sz="3200" dirty="0">
              <a:solidFill>
                <a:srgbClr val="1CADE4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dirty="0"/>
              <a:t> Materia “AMBIENTE” non enucleata dagli argomenti “SALUTE” e “PROGRAMMAZIONE”, in quanto chi opera nel Settore ha piena consapevolezza del fatto che si tratta di elementi strettamente correlati tra loro.</a:t>
            </a:r>
          </a:p>
          <a:p>
            <a:pPr algn="just">
              <a:lnSpc>
                <a:spcPct val="150000"/>
              </a:lnSpc>
            </a:pPr>
            <a:r>
              <a:rPr lang="it-IT" dirty="0"/>
              <a:t>Coinvolgimento di altri soggetti che trattano la relazione Ambiente &lt;-&gt; Salute</a:t>
            </a:r>
          </a:p>
          <a:p>
            <a:pPr algn="just">
              <a:lnSpc>
                <a:spcPct val="150000"/>
              </a:lnSpc>
            </a:pPr>
            <a:r>
              <a:rPr lang="it-IT" dirty="0"/>
              <a:t>A chi rivolgersi? “A TUTTI”</a:t>
            </a:r>
          </a:p>
        </p:txBody>
      </p:sp>
    </p:spTree>
    <p:extLst>
      <p:ext uri="{BB962C8B-B14F-4D97-AF65-F5344CB8AC3E}">
        <p14:creationId xmlns:p14="http://schemas.microsoft.com/office/powerpoint/2010/main" val="133700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91" y="251921"/>
            <a:ext cx="11699707" cy="797562"/>
          </a:xfrm>
        </p:spPr>
        <p:txBody>
          <a:bodyPr anchor="t">
            <a:noAutofit/>
          </a:bodyPr>
          <a:lstStyle/>
          <a:p>
            <a:pPr algn="ctr"/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Inquinamento atmosferico</a:t>
            </a:r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Monitoraggio , salute e programmazione nell’ottica di uno sviluppo sostenibile</a:t>
            </a:r>
            <a:r>
              <a:rPr lang="it-IT" sz="3200" dirty="0"/>
              <a:t>			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143000" y="1085850"/>
            <a:ext cx="9872871" cy="826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Clr>
                <a:srgbClr val="1CADE4"/>
              </a:buClr>
              <a:buFont typeface="Corbel" pitchFamily="34" charset="0"/>
              <a:buNone/>
            </a:pPr>
            <a:endParaRPr lang="it-IT" sz="3200" dirty="0">
              <a:solidFill>
                <a:srgbClr val="1CADE4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it-IT" sz="2400" b="1" dirty="0"/>
              <a:t>La partecipazione è anche garanzia di collaborazione e, pertanto,  la collaborazione di tutti voi qui presenti, attori principali di questo processo, consentirà di portare a compimento il progetto «AMBIENTE-SALUTE-PROGRAMMAZIONE», tanto rilevante quanto necessario alla nostra comunità.  </a:t>
            </a:r>
          </a:p>
          <a:p>
            <a:pPr algn="just">
              <a:lnSpc>
                <a:spcPct val="150000"/>
              </a:lnSpc>
            </a:pP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730959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0" y="840569"/>
            <a:ext cx="12191999" cy="206102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3E8853"/>
                </a:solidFill>
                <a:effectLst>
                  <a:outerShdw blurRad="12700" dist="38100" dir="2700000" algn="tl" rotWithShape="0">
                    <a:srgbClr val="3E8853">
                      <a:lumMod val="60000"/>
                      <a:lumOff val="40000"/>
                    </a:srgbClr>
                  </a:outerShdw>
                </a:effectLst>
              </a:rPr>
              <a:t>Seminario</a:t>
            </a:r>
          </a:p>
          <a:p>
            <a:pPr algn="ctr"/>
            <a:r>
              <a:rPr lang="it-IT" sz="40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3E8853"/>
                </a:solidFill>
                <a:effectLst>
                  <a:outerShdw blurRad="12700" dist="38100" dir="2700000" algn="tl" rotWithShape="0">
                    <a:srgbClr val="3E8853">
                      <a:lumMod val="60000"/>
                      <a:lumOff val="40000"/>
                    </a:srgbClr>
                  </a:outerShdw>
                </a:effectLst>
              </a:rPr>
              <a:t>Inquinamento atmosferico</a:t>
            </a:r>
          </a:p>
          <a:p>
            <a:pPr algn="ctr"/>
            <a:r>
              <a:rPr lang="it-IT" sz="40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3E8853"/>
                </a:solidFill>
                <a:effectLst>
                  <a:outerShdw blurRad="12700" dist="38100" dir="2700000" algn="tl" rotWithShape="0">
                    <a:srgbClr val="3E8853">
                      <a:lumMod val="60000"/>
                      <a:lumOff val="40000"/>
                    </a:srgbClr>
                  </a:outerShdw>
                </a:effectLst>
              </a:rPr>
              <a:t>Monitoraggio , salute e programmazione nell’ottica di uno sviluppo sostenibile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046267" y="3421410"/>
            <a:ext cx="6099463" cy="590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it-IT" sz="3600" b="1" dirty="0">
                <a:ln w="0"/>
                <a:solidFill>
                  <a:srgbClr val="1CADE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GRAZIE PER L’ATTENZIONE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142" y="250280"/>
            <a:ext cx="1581717" cy="39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9463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543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Corbel</vt:lpstr>
      <vt:lpstr>Base</vt:lpstr>
      <vt:lpstr>Presentazione standard di PowerPoint</vt:lpstr>
      <vt:lpstr>Inquinamento atmosferico          Monitoraggio, salute e programmazione nell’ottica di uno sviluppo sostenibile   </vt:lpstr>
      <vt:lpstr>Inquinamento atmosferico            Monitoraggio, salute e programmazione nell’ottica di uno sviluppo sostenibile   </vt:lpstr>
      <vt:lpstr>Inquinamento atmosferico           Monitoraggio, salute e programmazione nell’ottica di uno sviluppo sostenibile   </vt:lpstr>
      <vt:lpstr>Inquinamento atmosferico            Monitoraggio, salute e programmazione nell’ottica di uno sviluppo sostenibile   </vt:lpstr>
      <vt:lpstr>Inquinamento atmosferico        Monitoraggio , salute e programmazione nell’ottica di uno sviluppo sostenibile   </vt:lpstr>
      <vt:lpstr>Inquinamento atmosferico     Monitoraggio, salute e programmazione nell’ottica di uno sviluppo sostenibile   </vt:lpstr>
      <vt:lpstr>Inquinamento atmosferico       Monitoraggio , salute e programmazione nell’ottica di uno sviluppo sostenibile  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regionale integrato per la qualità dell’aria molise</dc:title>
  <dc:creator>L.Pierno</dc:creator>
  <cp:lastModifiedBy>ldinucci</cp:lastModifiedBy>
  <cp:revision>167</cp:revision>
  <cp:lastPrinted>2016-04-28T09:55:00Z</cp:lastPrinted>
  <dcterms:created xsi:type="dcterms:W3CDTF">2016-01-14T11:32:53Z</dcterms:created>
  <dcterms:modified xsi:type="dcterms:W3CDTF">2016-04-29T07:16:27Z</dcterms:modified>
</cp:coreProperties>
</file>