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1"/>
  </p:notesMasterIdLst>
  <p:sldIdLst>
    <p:sldId id="553" r:id="rId2"/>
    <p:sldId id="457" r:id="rId3"/>
    <p:sldId id="455" r:id="rId4"/>
    <p:sldId id="459" r:id="rId5"/>
    <p:sldId id="460" r:id="rId6"/>
    <p:sldId id="461" r:id="rId7"/>
    <p:sldId id="463" r:id="rId8"/>
    <p:sldId id="464" r:id="rId9"/>
    <p:sldId id="485" r:id="rId10"/>
    <p:sldId id="465" r:id="rId11"/>
    <p:sldId id="484" r:id="rId12"/>
    <p:sldId id="466" r:id="rId13"/>
    <p:sldId id="482" r:id="rId14"/>
    <p:sldId id="483" r:id="rId15"/>
    <p:sldId id="551" r:id="rId16"/>
    <p:sldId id="473" r:id="rId17"/>
    <p:sldId id="474" r:id="rId18"/>
    <p:sldId id="475" r:id="rId19"/>
    <p:sldId id="476" r:id="rId20"/>
    <p:sldId id="477" r:id="rId21"/>
    <p:sldId id="478" r:id="rId22"/>
    <p:sldId id="479" r:id="rId23"/>
    <p:sldId id="480" r:id="rId24"/>
    <p:sldId id="481" r:id="rId25"/>
    <p:sldId id="467" r:id="rId26"/>
    <p:sldId id="468" r:id="rId27"/>
    <p:sldId id="469" r:id="rId28"/>
    <p:sldId id="412" r:id="rId29"/>
    <p:sldId id="413" r:id="rId30"/>
    <p:sldId id="486" r:id="rId31"/>
    <p:sldId id="487" r:id="rId32"/>
    <p:sldId id="409" r:id="rId33"/>
    <p:sldId id="410" r:id="rId34"/>
    <p:sldId id="411" r:id="rId35"/>
    <p:sldId id="403" r:id="rId36"/>
    <p:sldId id="402" r:id="rId37"/>
    <p:sldId id="414" r:id="rId38"/>
    <p:sldId id="258" r:id="rId39"/>
    <p:sldId id="373" r:id="rId40"/>
    <p:sldId id="374" r:id="rId41"/>
    <p:sldId id="444" r:id="rId42"/>
    <p:sldId id="443" r:id="rId43"/>
    <p:sldId id="450" r:id="rId44"/>
    <p:sldId id="447" r:id="rId45"/>
    <p:sldId id="449" r:id="rId46"/>
    <p:sldId id="439" r:id="rId47"/>
    <p:sldId id="488" r:id="rId48"/>
    <p:sldId id="489" r:id="rId49"/>
    <p:sldId id="490" r:id="rId50"/>
    <p:sldId id="528" r:id="rId51"/>
    <p:sldId id="492" r:id="rId52"/>
    <p:sldId id="493" r:id="rId53"/>
    <p:sldId id="496" r:id="rId54"/>
    <p:sldId id="497" r:id="rId55"/>
    <p:sldId id="498" r:id="rId56"/>
    <p:sldId id="499" r:id="rId57"/>
    <p:sldId id="550" r:id="rId58"/>
    <p:sldId id="500" r:id="rId59"/>
    <p:sldId id="501" r:id="rId60"/>
    <p:sldId id="502" r:id="rId61"/>
    <p:sldId id="503" r:id="rId62"/>
    <p:sldId id="504" r:id="rId63"/>
    <p:sldId id="505" r:id="rId64"/>
    <p:sldId id="529" r:id="rId65"/>
    <p:sldId id="507" r:id="rId66"/>
    <p:sldId id="509" r:id="rId67"/>
    <p:sldId id="530" r:id="rId68"/>
    <p:sldId id="531" r:id="rId69"/>
    <p:sldId id="512" r:id="rId70"/>
    <p:sldId id="513" r:id="rId71"/>
    <p:sldId id="532" r:id="rId72"/>
    <p:sldId id="533" r:id="rId73"/>
    <p:sldId id="514" r:id="rId74"/>
    <p:sldId id="515" r:id="rId75"/>
    <p:sldId id="516" r:id="rId76"/>
    <p:sldId id="534" r:id="rId77"/>
    <p:sldId id="517" r:id="rId78"/>
    <p:sldId id="520" r:id="rId79"/>
    <p:sldId id="535" r:id="rId80"/>
    <p:sldId id="536" r:id="rId81"/>
    <p:sldId id="519" r:id="rId82"/>
    <p:sldId id="537" r:id="rId83"/>
    <p:sldId id="539" r:id="rId84"/>
    <p:sldId id="538" r:id="rId85"/>
    <p:sldId id="522" r:id="rId86"/>
    <p:sldId id="523" r:id="rId87"/>
    <p:sldId id="540" r:id="rId88"/>
    <p:sldId id="524" r:id="rId89"/>
    <p:sldId id="525" r:id="rId90"/>
    <p:sldId id="541" r:id="rId91"/>
    <p:sldId id="526" r:id="rId92"/>
    <p:sldId id="527" r:id="rId93"/>
    <p:sldId id="542" r:id="rId94"/>
    <p:sldId id="543" r:id="rId95"/>
    <p:sldId id="544" r:id="rId96"/>
    <p:sldId id="545" r:id="rId97"/>
    <p:sldId id="548" r:id="rId98"/>
    <p:sldId id="555" r:id="rId99"/>
    <p:sldId id="549" r:id="rId10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4" autoAdjust="0"/>
    <p:restoredTop sz="94282" autoAdjust="0"/>
  </p:normalViewPr>
  <p:slideViewPr>
    <p:cSldViewPr>
      <p:cViewPr>
        <p:scale>
          <a:sx n="80" d="100"/>
          <a:sy n="80" d="100"/>
        </p:scale>
        <p:origin x="-288" y="6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7B4F1-BFCB-472A-8AC3-C38B58991A5C}" type="datetimeFigureOut">
              <a:rPr lang="it-IT" smtClean="0"/>
              <a:pPr/>
              <a:t>28/04/2016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903D8-ECDA-471A-A6BB-33B285164D74}" type="slidenum">
              <a:rPr lang="it-IT" smtClean="0"/>
              <a:pPr/>
              <a:t>‹N›</a:t>
            </a:fld>
            <a:endParaRPr lang="it-IT"/>
          </a:p>
        </p:txBody>
      </p:sp>
    </p:spTree>
    <p:extLst>
      <p:ext uri="{BB962C8B-B14F-4D97-AF65-F5344CB8AC3E}">
        <p14:creationId xmlns:p14="http://schemas.microsoft.com/office/powerpoint/2010/main" xmlns="" val="287528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F4903D8-ECDA-471A-A6BB-33B285164D74}" type="slidenum">
              <a:rPr lang="it-IT" smtClean="0"/>
              <a:pPr/>
              <a:t>79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F4903D8-ECDA-471A-A6BB-33B285164D74}" type="slidenum">
              <a:rPr lang="it-IT" smtClean="0"/>
              <a:pPr/>
              <a:t>85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430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41763"/>
            <a:ext cx="4038600" cy="218916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dt" sz="half" idx="10"/>
          </p:nvPr>
        </p:nvSpPr>
        <p:spPr>
          <a:ln/>
        </p:spPr>
        <p:txBody>
          <a:bodyPr/>
          <a:lstStyle>
            <a:lvl1pPr>
              <a:defRPr/>
            </a:lvl1pPr>
          </a:lstStyle>
          <a:p>
            <a:pPr>
              <a:defRPr/>
            </a:pPr>
            <a:endParaRPr lang="it-IT"/>
          </a:p>
        </p:txBody>
      </p:sp>
      <p:sp>
        <p:nvSpPr>
          <p:cNvPr id="7" name="Rectangle 24"/>
          <p:cNvSpPr>
            <a:spLocks noGrp="1" noChangeArrowheads="1"/>
          </p:cNvSpPr>
          <p:nvPr>
            <p:ph type="ftr" sz="quarter" idx="11"/>
          </p:nvPr>
        </p:nvSpPr>
        <p:spPr>
          <a:ln/>
        </p:spPr>
        <p:txBody>
          <a:bodyPr/>
          <a:lstStyle>
            <a:lvl1pPr>
              <a:defRPr/>
            </a:lvl1pPr>
          </a:lstStyle>
          <a:p>
            <a:pPr>
              <a:defRPr/>
            </a:pPr>
            <a:endParaRPr lang="it-IT"/>
          </a:p>
        </p:txBody>
      </p:sp>
      <p:sp>
        <p:nvSpPr>
          <p:cNvPr id="8" name="Rectangle 25"/>
          <p:cNvSpPr>
            <a:spLocks noGrp="1" noChangeArrowheads="1"/>
          </p:cNvSpPr>
          <p:nvPr>
            <p:ph type="sldNum" sz="quarter" idx="12"/>
          </p:nvPr>
        </p:nvSpPr>
        <p:spPr>
          <a:ln/>
        </p:spPr>
        <p:txBody>
          <a:bodyPr/>
          <a:lstStyle>
            <a:lvl1pPr>
              <a:defRPr/>
            </a:lvl1pPr>
          </a:lstStyle>
          <a:p>
            <a:pPr>
              <a:defRPr/>
            </a:pPr>
            <a:fld id="{8C00CBC5-31B5-4910-8303-2E3808446A0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28/04/2016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customer28872.musvc2.net/e/t?q=3=2Y9W2&amp;C=2&amp;D=1a3W2&amp;F=5T7X9Z&amp;u=9uJp_IRsP_Tb_HQtQ_Rf_IRsP_SgMwN.rKoKj4i2oEs2o9t2.jJ_rrTp_27bBl6h1t0_sqSq_36cIf1t6_q4f.1a2bGiF_rrTp_37bBl_IRsP_TeR3T5T1W.q4f&amp;5=nKsMdR.n6u" TargetMode="External"/><Relationship Id="rId2" Type="http://schemas.openxmlformats.org/officeDocument/2006/relationships/hyperlink" Target="http://customer28872.musvc2.net/e/t?q=3=2Y9W2&amp;C=2&amp;D=1a3W2&amp;F=5T7X9Z&amp;u=9uJp_IRsP_Tb_HQtQ_Rf_IRsP_SgMwN.rKoKj4i2oEs2o9t2.jJ_rrTp_27tJu5j-5-aEbBiJj_HQtQ_Rf2sJi1a2b4pBo.GiF_rrTp_37bHt0dElF_j4_rrTp_354U1U4_HQtQ_R62nF_rrTp_33gH_rrTp_35o&amp;4=mLtLcS.o5t"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uova cartella\ISDE 2015\Isde_Colori nuovo logo.png"/>
          <p:cNvPicPr>
            <a:picLocks noChangeAspect="1" noChangeArrowheads="1"/>
          </p:cNvPicPr>
          <p:nvPr/>
        </p:nvPicPr>
        <p:blipFill>
          <a:blip r:embed="rId2" cstate="print"/>
          <a:srcRect/>
          <a:stretch>
            <a:fillRect/>
          </a:stretch>
        </p:blipFill>
        <p:spPr bwMode="auto">
          <a:xfrm>
            <a:off x="-468560" y="414387"/>
            <a:ext cx="6687493" cy="6443613"/>
          </a:xfrm>
          <a:prstGeom prst="rect">
            <a:avLst/>
          </a:prstGeom>
          <a:noFill/>
        </p:spPr>
      </p:pic>
      <p:sp>
        <p:nvSpPr>
          <p:cNvPr id="3" name="CasellaDiTesto 2"/>
          <p:cNvSpPr txBox="1"/>
          <p:nvPr/>
        </p:nvSpPr>
        <p:spPr>
          <a:xfrm flipH="1">
            <a:off x="5796136" y="1124744"/>
            <a:ext cx="4068960" cy="3046988"/>
          </a:xfrm>
          <a:prstGeom prst="rect">
            <a:avLst/>
          </a:prstGeom>
          <a:noFill/>
        </p:spPr>
        <p:txBody>
          <a:bodyPr wrap="square" rtlCol="0">
            <a:spAutoFit/>
          </a:bodyPr>
          <a:lstStyle/>
          <a:p>
            <a:r>
              <a:rPr lang="it-IT" sz="3200" dirty="0" smtClean="0">
                <a:latin typeface="Comic Sans MS" pitchFamily="66" charset="0"/>
              </a:rPr>
              <a:t>Inquinamento</a:t>
            </a:r>
          </a:p>
          <a:p>
            <a:r>
              <a:rPr lang="it-IT" sz="3200" dirty="0" smtClean="0">
                <a:latin typeface="Comic Sans MS" pitchFamily="66" charset="0"/>
              </a:rPr>
              <a:t>Atmosferico</a:t>
            </a:r>
          </a:p>
          <a:p>
            <a:r>
              <a:rPr lang="it-IT" sz="3200" dirty="0" smtClean="0">
                <a:latin typeface="Comic Sans MS" pitchFamily="66" charset="0"/>
              </a:rPr>
              <a:t>           e</a:t>
            </a:r>
          </a:p>
          <a:p>
            <a:r>
              <a:rPr lang="it-IT" sz="3200" dirty="0" smtClean="0">
                <a:latin typeface="Comic Sans MS" pitchFamily="66" charset="0"/>
              </a:rPr>
              <a:t>Salute della </a:t>
            </a:r>
            <a:r>
              <a:rPr lang="it-IT" sz="3200" dirty="0" err="1" smtClean="0">
                <a:latin typeface="Comic Sans MS" pitchFamily="66" charset="0"/>
              </a:rPr>
              <a:t>colletività</a:t>
            </a:r>
            <a:endParaRPr lang="it-IT" sz="3200" dirty="0" smtClean="0">
              <a:latin typeface="Comic Sans MS" pitchFamily="66" charset="0"/>
            </a:endParaRPr>
          </a:p>
          <a:p>
            <a:endParaRPr lang="it-IT" sz="3200" dirty="0">
              <a:latin typeface="Comic Sans MS" pitchFamily="66" charset="0"/>
            </a:endParaRPr>
          </a:p>
        </p:txBody>
      </p:sp>
      <p:sp>
        <p:nvSpPr>
          <p:cNvPr id="4" name="CasellaDiTesto 3"/>
          <p:cNvSpPr txBox="1"/>
          <p:nvPr/>
        </p:nvSpPr>
        <p:spPr>
          <a:xfrm>
            <a:off x="6084168" y="4869160"/>
            <a:ext cx="2930610" cy="2308324"/>
          </a:xfrm>
          <a:prstGeom prst="rect">
            <a:avLst/>
          </a:prstGeom>
          <a:noFill/>
        </p:spPr>
        <p:txBody>
          <a:bodyPr wrap="none" rtlCol="0">
            <a:spAutoFit/>
          </a:bodyPr>
          <a:lstStyle/>
          <a:p>
            <a:r>
              <a:rPr lang="it-IT" dirty="0" smtClean="0">
                <a:latin typeface="Comic Sans MS" pitchFamily="66" charset="0"/>
              </a:rPr>
              <a:t>Dott. Gennaro Barone</a:t>
            </a:r>
          </a:p>
          <a:p>
            <a:endParaRPr lang="it-IT" dirty="0" smtClean="0">
              <a:latin typeface="Comic Sans MS" pitchFamily="66" charset="0"/>
            </a:endParaRPr>
          </a:p>
          <a:p>
            <a:r>
              <a:rPr lang="it-IT" dirty="0" smtClean="0">
                <a:latin typeface="Comic Sans MS" pitchFamily="66" charset="0"/>
              </a:rPr>
              <a:t>Per ARPA Molise</a:t>
            </a:r>
          </a:p>
          <a:p>
            <a:endParaRPr lang="it-IT" dirty="0" smtClean="0">
              <a:latin typeface="Comic Sans MS" pitchFamily="66" charset="0"/>
            </a:endParaRPr>
          </a:p>
          <a:p>
            <a:endParaRPr lang="it-IT" dirty="0" smtClean="0">
              <a:latin typeface="Comic Sans MS" pitchFamily="66" charset="0"/>
            </a:endParaRPr>
          </a:p>
          <a:p>
            <a:r>
              <a:rPr lang="it-IT" dirty="0" smtClean="0">
                <a:latin typeface="Comic Sans MS" pitchFamily="66" charset="0"/>
              </a:rPr>
              <a:t>Campobasso, 29/04/2016</a:t>
            </a:r>
          </a:p>
          <a:p>
            <a:endParaRPr lang="it-IT" dirty="0" smtClean="0">
              <a:latin typeface="Comic Sans MS" pitchFamily="66" charset="0"/>
            </a:endParaRPr>
          </a:p>
          <a:p>
            <a:endParaRPr lang="it-IT" dirty="0" smtClean="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aludynutricion.es/wp-content/uploads/2007/11/obesidad.jpg"/>
          <p:cNvPicPr>
            <a:picLocks noChangeAspect="1" noChangeArrowheads="1"/>
          </p:cNvPicPr>
          <p:nvPr/>
        </p:nvPicPr>
        <p:blipFill>
          <a:blip r:embed="rId2" cstate="print"/>
          <a:srcRect/>
          <a:stretch>
            <a:fillRect/>
          </a:stretch>
        </p:blipFill>
        <p:spPr bwMode="auto">
          <a:xfrm>
            <a:off x="0" y="0"/>
            <a:ext cx="3944602" cy="6741368"/>
          </a:xfrm>
          <a:prstGeom prst="rect">
            <a:avLst/>
          </a:prstGeom>
          <a:noFill/>
        </p:spPr>
      </p:pic>
      <p:sp>
        <p:nvSpPr>
          <p:cNvPr id="3" name="CasellaDiTesto 2"/>
          <p:cNvSpPr txBox="1"/>
          <p:nvPr/>
        </p:nvSpPr>
        <p:spPr>
          <a:xfrm>
            <a:off x="4067944" y="1268760"/>
            <a:ext cx="7966610" cy="4093428"/>
          </a:xfrm>
          <a:prstGeom prst="rect">
            <a:avLst/>
          </a:prstGeom>
          <a:noFill/>
        </p:spPr>
        <p:txBody>
          <a:bodyPr wrap="square" rtlCol="0">
            <a:spAutoFit/>
          </a:bodyPr>
          <a:lstStyle/>
          <a:p>
            <a:r>
              <a:rPr lang="it-IT" sz="2400" dirty="0" smtClean="0">
                <a:solidFill>
                  <a:srgbClr val="FFFF00"/>
                </a:solidFill>
                <a:latin typeface="Comic Sans MS" pitchFamily="66" charset="0"/>
              </a:rPr>
              <a:t>Il 25% di tutte le malattie</a:t>
            </a:r>
          </a:p>
          <a:p>
            <a:r>
              <a:rPr lang="it-IT" sz="2400" dirty="0" smtClean="0">
                <a:solidFill>
                  <a:srgbClr val="FFFF00"/>
                </a:solidFill>
                <a:latin typeface="Comic Sans MS" pitchFamily="66" charset="0"/>
              </a:rPr>
              <a:t> negli adulti e il 33% nei bambini </a:t>
            </a:r>
          </a:p>
          <a:p>
            <a:r>
              <a:rPr lang="it-IT" sz="2400" dirty="0" smtClean="0">
                <a:solidFill>
                  <a:srgbClr val="FFFF00"/>
                </a:solidFill>
                <a:latin typeface="Comic Sans MS" pitchFamily="66" charset="0"/>
              </a:rPr>
              <a:t>             sotto i 5 anni</a:t>
            </a:r>
          </a:p>
          <a:p>
            <a:r>
              <a:rPr lang="it-IT" sz="2400" dirty="0" smtClean="0">
                <a:solidFill>
                  <a:srgbClr val="FFFF00"/>
                </a:solidFill>
                <a:latin typeface="Comic Sans MS" pitchFamily="66" charset="0"/>
              </a:rPr>
              <a:t>è causato da condizioni  ambientali</a:t>
            </a:r>
          </a:p>
          <a:p>
            <a:r>
              <a:rPr lang="it-IT" sz="2400" dirty="0" smtClean="0">
                <a:solidFill>
                  <a:srgbClr val="FFFF00"/>
                </a:solidFill>
                <a:latin typeface="Comic Sans MS" pitchFamily="66" charset="0"/>
              </a:rPr>
              <a:t> </a:t>
            </a:r>
          </a:p>
          <a:p>
            <a:r>
              <a:rPr lang="it-IT" sz="2400" dirty="0" smtClean="0">
                <a:solidFill>
                  <a:srgbClr val="FFFF00"/>
                </a:solidFill>
                <a:latin typeface="Comic Sans MS" pitchFamily="66" charset="0"/>
              </a:rPr>
              <a:t>             </a:t>
            </a:r>
            <a:r>
              <a:rPr lang="it-IT" sz="3600" u="sng" dirty="0" smtClean="0">
                <a:solidFill>
                  <a:srgbClr val="FFFF00"/>
                </a:solidFill>
                <a:latin typeface="Comic Sans MS" pitchFamily="66" charset="0"/>
              </a:rPr>
              <a:t>EVITABILI </a:t>
            </a:r>
          </a:p>
          <a:p>
            <a:endParaRPr lang="it-IT" sz="3600" u="sng" dirty="0" smtClean="0">
              <a:solidFill>
                <a:srgbClr val="FFFF00"/>
              </a:solidFill>
              <a:latin typeface="Comic Sans MS" pitchFamily="66" charset="0"/>
            </a:endParaRPr>
          </a:p>
          <a:p>
            <a:r>
              <a:rPr lang="it-IT" sz="2800" i="1" dirty="0" smtClean="0">
                <a:solidFill>
                  <a:srgbClr val="FFFF00"/>
                </a:solidFill>
                <a:latin typeface="Comic Sans MS" pitchFamily="66" charset="0"/>
              </a:rPr>
              <a:t>                        OMS 2006</a:t>
            </a:r>
          </a:p>
          <a:p>
            <a:endParaRPr lang="it-IT" sz="32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836712"/>
            <a:ext cx="6390456" cy="4401205"/>
          </a:xfrm>
          <a:prstGeom prst="rect">
            <a:avLst/>
          </a:prstGeom>
        </p:spPr>
        <p:txBody>
          <a:bodyPr wrap="square">
            <a:spAutoFit/>
          </a:bodyPr>
          <a:lstStyle/>
          <a:p>
            <a:r>
              <a:rPr lang="it-IT" sz="2800" dirty="0" smtClean="0">
                <a:latin typeface="Comic Sans MS" pitchFamily="66" charset="0"/>
              </a:rPr>
              <a:t>Fattori di rischio </a:t>
            </a:r>
            <a:r>
              <a:rPr lang="it-IT" sz="2800" dirty="0" err="1" smtClean="0">
                <a:latin typeface="Comic Sans MS" pitchFamily="66" charset="0"/>
              </a:rPr>
              <a:t>mbientali</a:t>
            </a:r>
            <a:r>
              <a:rPr lang="it-IT" sz="2800" dirty="0" smtClean="0">
                <a:latin typeface="Comic Sans MS" pitchFamily="66" charset="0"/>
              </a:rPr>
              <a:t>, come l'aria, l'acqua e 'inquinamento del suolo, le esposizioni chimiche, i cambiamenti climatici e le radiazioni ultraviolette, contribuiscono a più di cento malattie e lesioni e </a:t>
            </a:r>
            <a:r>
              <a:rPr lang="it-IT" sz="2800" u="sng" dirty="0" smtClean="0">
                <a:latin typeface="Comic Sans MS" pitchFamily="66" charset="0"/>
              </a:rPr>
              <a:t>causano 1 decesso su 4 sul totale delle morti. </a:t>
            </a:r>
            <a:r>
              <a:rPr lang="it-IT" sz="2800" dirty="0" smtClean="0">
                <a:latin typeface="Comic Sans MS" pitchFamily="66" charset="0"/>
              </a:rPr>
              <a:t>Ictus e cardiopatie le cause di morti più frequenti per colpa dell'inquinamento.  </a:t>
            </a:r>
            <a:endParaRPr lang="it-IT" sz="28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620688"/>
            <a:ext cx="7488832" cy="5632311"/>
          </a:xfrm>
          <a:prstGeom prst="rect">
            <a:avLst/>
          </a:prstGeom>
        </p:spPr>
        <p:txBody>
          <a:bodyPr wrap="square">
            <a:spAutoFit/>
          </a:bodyPr>
          <a:lstStyle/>
          <a:p>
            <a:r>
              <a:rPr lang="it-IT" sz="3600" b="1" dirty="0" smtClean="0"/>
              <a:t>In Italia  35 mila morti e mezzo milione di malati  rappresentano le vittime causate da un ambiente intossicato e modificato     con acqua, aria e  alimenti spesso inquinati ….15 milioni sono poi le persone a rischio di ammalarsi perché vivono in un territorio “malato” stimato in 7000 Kmq circa di superficie (come una intera regione). </a:t>
            </a:r>
            <a:endParaRPr lang="it-IT"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499992" y="692696"/>
            <a:ext cx="4248472" cy="5040560"/>
          </a:xfrm>
        </p:spPr>
        <p:txBody>
          <a:bodyPr>
            <a:noAutofit/>
          </a:bodyPr>
          <a:lstStyle/>
          <a:p>
            <a:r>
              <a:rPr lang="it-IT" sz="3600" b="1" dirty="0" smtClean="0"/>
              <a:t>Dati Eurostat (del 2016) ci dicono che dal 2004  al 2013 sono stati persi 7 anni (uomini) e 10 anni (donne) di vita “sana” o priva di disabilità </a:t>
            </a:r>
            <a:r>
              <a:rPr lang="it-IT" sz="3600" b="1" dirty="0" err="1" smtClean="0"/>
              <a:t>medio-grave</a:t>
            </a:r>
            <a:r>
              <a:rPr lang="it-IT" sz="3600" b="1" dirty="0" smtClean="0"/>
              <a:t>.</a:t>
            </a:r>
            <a:endParaRPr lang="it-IT" sz="3600" b="1" dirty="0"/>
          </a:p>
        </p:txBody>
      </p:sp>
      <p:pic>
        <p:nvPicPr>
          <p:cNvPr id="4" name="Immagine 3" descr="vecchiaia_bastone.jpg"/>
          <p:cNvPicPr>
            <a:picLocks noChangeAspect="1"/>
          </p:cNvPicPr>
          <p:nvPr/>
        </p:nvPicPr>
        <p:blipFill>
          <a:blip r:embed="rId2" cstate="print"/>
          <a:stretch>
            <a:fillRect/>
          </a:stretch>
        </p:blipFill>
        <p:spPr>
          <a:xfrm>
            <a:off x="539552" y="836712"/>
            <a:ext cx="3456384" cy="5328592"/>
          </a:xfrm>
          <a:prstGeom prst="rect">
            <a:avLst/>
          </a:prstGeom>
        </p:spPr>
      </p:pic>
      <p:pic>
        <p:nvPicPr>
          <p:cNvPr id="5" name="Immagine 4" descr="vecchiaia_bastone.jpg"/>
          <p:cNvPicPr>
            <a:picLocks noChangeAspect="1"/>
          </p:cNvPicPr>
          <p:nvPr/>
        </p:nvPicPr>
        <p:blipFill>
          <a:blip r:embed="rId2" cstate="print"/>
          <a:stretch>
            <a:fillRect/>
          </a:stretch>
        </p:blipFill>
        <p:spPr>
          <a:xfrm>
            <a:off x="691952" y="989112"/>
            <a:ext cx="3456384" cy="53285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995936" y="692696"/>
            <a:ext cx="5040560" cy="5040560"/>
          </a:xfrm>
        </p:spPr>
        <p:txBody>
          <a:bodyPr>
            <a:noAutofit/>
          </a:bodyPr>
          <a:lstStyle/>
          <a:p>
            <a:endParaRPr lang="it-IT" sz="3600" dirty="0" smtClean="0"/>
          </a:p>
          <a:p>
            <a:r>
              <a:rPr lang="it-IT" sz="3600" dirty="0" smtClean="0">
                <a:latin typeface="Comic Sans MS" pitchFamily="66" charset="0"/>
              </a:rPr>
              <a:t>Dati ISTAT (2016) evidenziano dal 2015 anche una diminuzione di 2/3 mesi della aspettativa generale di vita. </a:t>
            </a:r>
          </a:p>
          <a:p>
            <a:r>
              <a:rPr lang="it-IT" sz="3600" b="1" u="sng" dirty="0" smtClean="0">
                <a:latin typeface="Comic Sans MS" pitchFamily="66" charset="0"/>
              </a:rPr>
              <a:t>E’ la prima volta che si verifica ciò.</a:t>
            </a:r>
            <a:endParaRPr lang="it-IT" sz="3600" b="1" u="sng" dirty="0">
              <a:latin typeface="Comic Sans MS" pitchFamily="66" charset="0"/>
            </a:endParaRPr>
          </a:p>
        </p:txBody>
      </p:sp>
      <p:pic>
        <p:nvPicPr>
          <p:cNvPr id="4" name="Immagine 3" descr="vecchiaia_bastone.jpg"/>
          <p:cNvPicPr>
            <a:picLocks noChangeAspect="1"/>
          </p:cNvPicPr>
          <p:nvPr/>
        </p:nvPicPr>
        <p:blipFill>
          <a:blip r:embed="rId2" cstate="print"/>
          <a:stretch>
            <a:fillRect/>
          </a:stretch>
        </p:blipFill>
        <p:spPr>
          <a:xfrm>
            <a:off x="-108520" y="-99392"/>
            <a:ext cx="3995936" cy="70965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916832"/>
            <a:ext cx="7992888" cy="3785652"/>
          </a:xfrm>
          <a:prstGeom prst="rect">
            <a:avLst/>
          </a:prstGeom>
        </p:spPr>
        <p:txBody>
          <a:bodyPr wrap="square">
            <a:spAutoFit/>
          </a:bodyPr>
          <a:lstStyle/>
          <a:p>
            <a:r>
              <a:rPr lang="it-IT" sz="4000" dirty="0" smtClean="0">
                <a:latin typeface="Comic Sans MS" pitchFamily="66" charset="0"/>
              </a:rPr>
              <a:t>Nel 2015 </a:t>
            </a:r>
            <a:r>
              <a:rPr lang="it-IT" sz="4000" u="sng" dirty="0" smtClean="0">
                <a:latin typeface="Comic Sans MS" pitchFamily="66" charset="0"/>
              </a:rPr>
              <a:t>la speranza di vita </a:t>
            </a:r>
            <a:r>
              <a:rPr lang="it-IT" sz="4000" dirty="0" smtClean="0">
                <a:latin typeface="Comic Sans MS" pitchFamily="66" charset="0"/>
              </a:rPr>
              <a:t>per gli uomini è stata 80,1 anni, 84,7 anni per le donne. Nel 2014, la speranza di vita alla nascita era pari a 80,3 anni per gli uomini e 85,0 anni per le donne.</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107504" y="-481167"/>
            <a:ext cx="880561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effectLst/>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effectLst/>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0" i="0" u="none" strike="noStrike" cap="none" normalizeH="0" baseline="0" dirty="0" smtClean="0">
              <a:ln>
                <a:noFill/>
              </a:ln>
              <a:effectLst/>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dirty="0" smtClean="0">
              <a:ln>
                <a:noFill/>
              </a:ln>
              <a:effectLst/>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effectLst/>
                <a:latin typeface="Calibri"/>
                <a:ea typeface="Calibri" pitchFamily="34" charset="0"/>
                <a:cs typeface="Times New Roman" pitchFamily="18" charset="0"/>
              </a:rPr>
              <a:t>L’</a:t>
            </a: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ultimo rapporto </a:t>
            </a:r>
            <a:r>
              <a:rPr kumimoji="0" lang="it-IT" sz="3600" b="0" i="0" u="sng" strike="noStrike" cap="none" normalizeH="0" baseline="0" dirty="0" smtClean="0">
                <a:ln>
                  <a:noFill/>
                </a:ln>
                <a:effectLst/>
                <a:latin typeface="Times New Roman" pitchFamily="18" charset="0"/>
                <a:ea typeface="Calibri" pitchFamily="34" charset="0"/>
                <a:cs typeface="Times New Roman" pitchFamily="18" charset="0"/>
              </a:rPr>
              <a:t> </a:t>
            </a: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dell</a:t>
            </a:r>
            <a:r>
              <a:rPr kumimoji="0" lang="it-IT" sz="3600" b="0" i="0" u="none" strike="noStrike" cap="none" normalizeH="0" baseline="0" dirty="0" smtClean="0">
                <a:ln>
                  <a:noFill/>
                </a:ln>
                <a:effectLst/>
                <a:latin typeface="Calibri"/>
                <a:ea typeface="Calibri" pitchFamily="34" charset="0"/>
                <a:cs typeface="Times New Roman" pitchFamily="18" charset="0"/>
              </a:rPr>
              <a:t>’</a:t>
            </a: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 UE ci pone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al primo posto in Europa per morti premature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 a causa dei livelli di PM2.5, ossidi di azoto, ozono. </a:t>
            </a:r>
            <a:endParaRPr kumimoji="0" lang="it-IT" sz="3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Siamo il paese dove la</a:t>
            </a:r>
            <a:r>
              <a:rPr kumimoji="0" lang="it-IT" sz="3600" b="0" i="0" strike="noStrike" cap="none" normalizeH="0" baseline="0" dirty="0" smtClean="0">
                <a:ln>
                  <a:noFill/>
                </a:ln>
                <a:effectLst/>
                <a:latin typeface="Times New Roman" pitchFamily="18" charset="0"/>
                <a:ea typeface="Calibri" pitchFamily="34" charset="0"/>
                <a:cs typeface="Times New Roman" pitchFamily="18" charset="0"/>
              </a:rPr>
              <a:t> speranza di vita in salute</a:t>
            </a: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 alla nascita (disabilità </a:t>
            </a:r>
            <a:r>
              <a:rPr kumimoji="0" lang="it-IT" sz="3600" b="0" i="0" u="none" strike="noStrike" cap="none" normalizeH="0" baseline="0" dirty="0" err="1" smtClean="0">
                <a:ln>
                  <a:noFill/>
                </a:ln>
                <a:effectLst/>
                <a:latin typeface="Times New Roman" pitchFamily="18" charset="0"/>
                <a:ea typeface="Calibri" pitchFamily="34" charset="0"/>
                <a:cs typeface="Times New Roman" pitchFamily="18" charset="0"/>
              </a:rPr>
              <a:t>medio-grave</a:t>
            </a:r>
            <a:r>
              <a:rPr kumimoji="0" lang="it-IT" sz="3600" b="0" i="0" u="none" strike="noStrike" cap="none" normalizeH="0" baseline="0" dirty="0" smtClean="0">
                <a:ln>
                  <a:noFill/>
                </a:ln>
                <a:effectLst/>
                <a:latin typeface="Times New Roman" pitchFamily="18" charset="0"/>
                <a:ea typeface="Calibri" pitchFamily="34" charset="0"/>
                <a:cs typeface="Times New Roman" pitchFamily="18" charset="0"/>
              </a:rPr>
              <a:t>) dal 2004 al 2013  è diminuita di 7 anni nei  maschi e di oltre 10 nelle femmine.</a:t>
            </a:r>
            <a:r>
              <a:rPr kumimoji="0" lang="it-IT"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1315" name="Picture 3" descr="Risultati immagini per mattarella"/>
          <p:cNvPicPr>
            <a:picLocks noChangeAspect="1" noChangeArrowheads="1"/>
          </p:cNvPicPr>
          <p:nvPr/>
        </p:nvPicPr>
        <p:blipFill>
          <a:blip r:embed="rId2" cstate="print"/>
          <a:srcRect/>
          <a:stretch>
            <a:fillRect/>
          </a:stretch>
        </p:blipFill>
        <p:spPr bwMode="auto">
          <a:xfrm>
            <a:off x="5868144" y="332656"/>
            <a:ext cx="2600325" cy="17621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0" y="-870121"/>
            <a:ext cx="9144000" cy="75713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8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8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Nei bambini, l</a:t>
            </a:r>
            <a:r>
              <a:rPr kumimoji="0" lang="it-IT" sz="4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incidenza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 tumori infantili è pi</a:t>
            </a:r>
            <a:r>
              <a:rPr kumimoji="0" lang="it-IT" sz="4800" b="0" i="0" u="none" strike="noStrike" cap="none" normalizeH="0" baseline="0" dirty="0" smtClean="0">
                <a:ln>
                  <a:noFill/>
                </a:ln>
                <a:solidFill>
                  <a:schemeClr val="tx1"/>
                </a:solidFill>
                <a:effectLst/>
                <a:latin typeface="Calibri"/>
                <a:ea typeface="Calibri" pitchFamily="34" charset="0"/>
                <a:cs typeface="Times New Roman" pitchFamily="18" charset="0"/>
              </a:rPr>
              <a:t>ù</a:t>
            </a: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alta in Italia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rispetto alle medie europee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sia nella fascia di et</a:t>
            </a:r>
            <a:r>
              <a:rPr kumimoji="0" lang="it-IT" sz="48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0-14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 in quella 0-19.</a:t>
            </a:r>
            <a:r>
              <a:rPr kumimoji="0" lang="it-IT" sz="4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it-IT"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0835" name="Picture 3" descr="Risultati immagini per mattarella"/>
          <p:cNvPicPr>
            <a:picLocks noChangeAspect="1" noChangeArrowheads="1"/>
          </p:cNvPicPr>
          <p:nvPr/>
        </p:nvPicPr>
        <p:blipFill>
          <a:blip r:embed="rId2" cstate="print"/>
          <a:srcRect/>
          <a:stretch>
            <a:fillRect/>
          </a:stretch>
        </p:blipFill>
        <p:spPr bwMode="auto">
          <a:xfrm>
            <a:off x="6876256" y="0"/>
            <a:ext cx="1762125" cy="26003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0" y="-1852077"/>
            <a:ext cx="9144000"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it-IT" sz="2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pPr>
            <a:r>
              <a:rPr lang="it-IT" sz="4400" b="1" i="1" dirty="0" smtClean="0">
                <a:latin typeface="Times New Roman" pitchFamily="18" charset="0"/>
                <a:ea typeface="Calibri" pitchFamily="34" charset="0"/>
                <a:cs typeface="Times New Roman" pitchFamily="18" charset="0"/>
              </a:rPr>
              <a:t>Rapporto dell</a:t>
            </a:r>
            <a:r>
              <a:rPr lang="it-IT" sz="4400" b="1" i="1" dirty="0" smtClean="0">
                <a:latin typeface="Calibri"/>
                <a:ea typeface="Calibri" pitchFamily="34" charset="0"/>
                <a:cs typeface="Times New Roman" pitchFamily="18" charset="0"/>
              </a:rPr>
              <a:t>’</a:t>
            </a:r>
            <a:r>
              <a:rPr lang="it-IT" sz="4400" b="1" i="1" dirty="0" smtClean="0">
                <a:latin typeface="Times New Roman" pitchFamily="18" charset="0"/>
                <a:ea typeface="Calibri" pitchFamily="34" charset="0"/>
                <a:cs typeface="Times New Roman" pitchFamily="18" charset="0"/>
              </a:rPr>
              <a:t>ISS  riguardante </a:t>
            </a:r>
          </a:p>
          <a:p>
            <a:pPr lvl="0" fontAlgn="base">
              <a:spcBef>
                <a:spcPct val="0"/>
              </a:spcBef>
              <a:spcAft>
                <a:spcPct val="0"/>
              </a:spcAft>
            </a:pPr>
            <a:r>
              <a:rPr lang="it-IT" sz="4400" b="1" i="1" dirty="0" smtClean="0">
                <a:latin typeface="Times New Roman" pitchFamily="18" charset="0"/>
                <a:ea typeface="Calibri" pitchFamily="34" charset="0"/>
                <a:cs typeface="Times New Roman" pitchFamily="18" charset="0"/>
              </a:rPr>
              <a:t>il SIN Terra dei Fuochi</a:t>
            </a:r>
            <a:endParaRPr kumimoji="0" lang="it-IT"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0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emerso un quadro di criticit</a:t>
            </a:r>
            <a:r>
              <a:rPr kumimoji="0" lang="it-IT" sz="400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ambito pediatrico meritevole di attenzione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(Eccessi  di bambini ricoverati nel primo anno di vita per tutti i tumori con  eccessi di quelli del sistema nervoso centrale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nella fascia di et</a:t>
            </a:r>
            <a:r>
              <a:rPr kumimoji="0" lang="it-IT" sz="400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it-IT"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0-14 anni.)</a:t>
            </a:r>
            <a:endParaRPr kumimoji="0" lang="it-IT" sz="4000" i="0" u="none" strike="noStrike" cap="none" normalizeH="0" baseline="0" dirty="0" smtClean="0">
              <a:ln>
                <a:noFill/>
              </a:ln>
              <a:solidFill>
                <a:schemeClr val="tx1"/>
              </a:solidFill>
              <a:effectLst/>
              <a:latin typeface="Arial" pitchFamily="34" charset="0"/>
              <a:cs typeface="Arial" pitchFamily="34" charset="0"/>
            </a:endParaRPr>
          </a:p>
        </p:txBody>
      </p:sp>
      <p:pic>
        <p:nvPicPr>
          <p:cNvPr id="106498" name="Picture 2" descr="Risultati immagini per mattarella"/>
          <p:cNvPicPr>
            <a:picLocks noChangeAspect="1" noChangeArrowheads="1"/>
          </p:cNvPicPr>
          <p:nvPr/>
        </p:nvPicPr>
        <p:blipFill>
          <a:blip r:embed="rId2" cstate="print"/>
          <a:srcRect/>
          <a:stretch>
            <a:fillRect/>
          </a:stretch>
        </p:blipFill>
        <p:spPr bwMode="auto">
          <a:xfrm flipH="1">
            <a:off x="7524327" y="620688"/>
            <a:ext cx="1619670" cy="19442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251520" y="-3096104"/>
            <a:ext cx="8892480" cy="103412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8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8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5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5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5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5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 quante piccole o grandi </a:t>
            </a:r>
            <a:r>
              <a:rPr kumimoji="0" lang="it-IT" sz="540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it-IT" sz="5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Taranto e quante Terre dei Fuochi ci sono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5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sparse nel nostro paese</a:t>
            </a:r>
            <a:r>
              <a:rPr kumimoji="0" lang="it-IT" sz="5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5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4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4450" name="Picture 2" descr="Risultati immagini per mattarella"/>
          <p:cNvPicPr>
            <a:picLocks noChangeAspect="1" noChangeArrowheads="1"/>
          </p:cNvPicPr>
          <p:nvPr/>
        </p:nvPicPr>
        <p:blipFill>
          <a:blip r:embed="rId2" cstate="print"/>
          <a:srcRect/>
          <a:stretch>
            <a:fillRect/>
          </a:stretch>
        </p:blipFill>
        <p:spPr bwMode="auto">
          <a:xfrm>
            <a:off x="3995936" y="620688"/>
            <a:ext cx="3744416" cy="21038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0" y="274638"/>
            <a:ext cx="8915400" cy="944562"/>
          </a:xfrm>
        </p:spPr>
        <p:txBody>
          <a:bodyPr>
            <a:normAutofit fontScale="90000"/>
          </a:bodyPr>
          <a:lstStyle/>
          <a:p>
            <a:pPr eaLnBrk="1" hangingPunct="1">
              <a:defRPr/>
            </a:pPr>
            <a:r>
              <a:rPr lang="it-IT" sz="4000" b="0" smtClean="0">
                <a:solidFill>
                  <a:srgbClr val="FFFF00"/>
                </a:solidFill>
              </a:rPr>
              <a:t/>
            </a:r>
            <a:br>
              <a:rPr lang="it-IT" sz="4000" b="0" smtClean="0">
                <a:solidFill>
                  <a:srgbClr val="FFFF00"/>
                </a:solidFill>
              </a:rPr>
            </a:br>
            <a:r>
              <a:rPr lang="it-IT" sz="4000" b="0" smtClean="0">
                <a:solidFill>
                  <a:srgbClr val="FFFF00"/>
                </a:solidFill>
              </a:rPr>
              <a:t>SANI IN UN MONDO MALATO:</a:t>
            </a:r>
            <a:br>
              <a:rPr lang="it-IT" sz="4000" b="0" smtClean="0">
                <a:solidFill>
                  <a:srgbClr val="FFFF00"/>
                </a:solidFill>
              </a:rPr>
            </a:br>
            <a:r>
              <a:rPr lang="it-IT" sz="4000" b="0" smtClean="0">
                <a:solidFill>
                  <a:srgbClr val="FFFF00"/>
                </a:solidFill>
              </a:rPr>
              <a:t>L’INCREDIBILE ILLUSIONE</a:t>
            </a:r>
            <a:endParaRPr lang="it-IT" sz="4000" b="0" i="1" smtClean="0">
              <a:solidFill>
                <a:srgbClr val="FFFF00"/>
              </a:solidFill>
            </a:endParaRPr>
          </a:p>
        </p:txBody>
      </p:sp>
      <p:sp>
        <p:nvSpPr>
          <p:cNvPr id="154627" name="Rectangle 3"/>
          <p:cNvSpPr>
            <a:spLocks noGrp="1" noChangeArrowheads="1"/>
          </p:cNvSpPr>
          <p:nvPr>
            <p:ph type="body" sz="half" idx="1"/>
          </p:nvPr>
        </p:nvSpPr>
        <p:spPr>
          <a:xfrm>
            <a:off x="0" y="1600200"/>
            <a:ext cx="9144000" cy="4525963"/>
          </a:xfrm>
        </p:spPr>
        <p:txBody>
          <a:bodyPr/>
          <a:lstStyle/>
          <a:p>
            <a:pPr algn="ctr" eaLnBrk="1" hangingPunct="1">
              <a:buFont typeface="Wingdings" charset="2"/>
              <a:buNone/>
              <a:defRPr/>
            </a:pPr>
            <a:endParaRPr lang="it-IT" sz="1800" i="1">
              <a:solidFill>
                <a:srgbClr val="FFFF00"/>
              </a:solidFill>
              <a:latin typeface="Arial Unicode MS" charset="0"/>
              <a:ea typeface="+mn-ea"/>
              <a:cs typeface="+mn-cs"/>
            </a:endParaRPr>
          </a:p>
        </p:txBody>
      </p:sp>
      <p:pic>
        <p:nvPicPr>
          <p:cNvPr id="154628" name="Picture 4" descr="SAT4302"/>
          <p:cNvPicPr>
            <a:picLocks noChangeAspect="1" noChangeArrowheads="1"/>
          </p:cNvPicPr>
          <p:nvPr/>
        </p:nvPicPr>
        <p:blipFill>
          <a:blip r:embed="rId2" cstate="print"/>
          <a:srcRect/>
          <a:stretch>
            <a:fillRect/>
          </a:stretch>
        </p:blipFill>
        <p:spPr bwMode="auto">
          <a:xfrm>
            <a:off x="3001963" y="1662113"/>
            <a:ext cx="3048000" cy="4525962"/>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dissolve">
                                      <p:cBhvr>
                                        <p:cTn id="7"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524000" y="3021330"/>
          <a:ext cx="6096000" cy="815340"/>
        </p:xfrm>
        <a:graphic>
          <a:graphicData uri="http://schemas.openxmlformats.org/drawingml/2006/table">
            <a:tbl>
              <a:tblPr/>
              <a:tblGrid>
                <a:gridCol w="603250"/>
                <a:gridCol w="5492750"/>
              </a:tblGrid>
              <a:tr h="0">
                <a:tc gridSpan="2">
                  <a:txBody>
                    <a:bodyPr/>
                    <a:lstStyle/>
                    <a:p>
                      <a:pPr>
                        <a:spcAft>
                          <a:spcPts val="0"/>
                        </a:spcAft>
                      </a:pPr>
                      <a:r>
                        <a:rPr lang="it-IT" sz="650" b="1">
                          <a:solidFill>
                            <a:srgbClr val="C1272C"/>
                          </a:solidFill>
                          <a:latin typeface="Georgia"/>
                          <a:ea typeface="Times New Roman"/>
                          <a:cs typeface="Times New Roman"/>
                        </a:rPr>
                        <a:t>Studi e Analisi</a:t>
                      </a:r>
                      <a:endParaRPr lang="it-IT" sz="1200">
                        <a:latin typeface="Times New Roman"/>
                        <a:ea typeface="Calibri"/>
                        <a:cs typeface="Times New Roman"/>
                      </a:endParaRPr>
                    </a:p>
                  </a:txBody>
                  <a:tcPr marL="0" marR="0" marT="0" marB="0" anchor="ctr">
                    <a:lnL>
                      <a:noFill/>
                    </a:lnL>
                    <a:lnR>
                      <a:noFill/>
                    </a:lnR>
                    <a:lnT>
                      <a:noFill/>
                    </a:lnT>
                    <a:lnB>
                      <a:noFill/>
                    </a:lnB>
                    <a:solidFill>
                      <a:srgbClr val="FFFFFF"/>
                    </a:solidFill>
                  </a:tcPr>
                </a:tc>
                <a:tc hMerge="1">
                  <a:txBody>
                    <a:bodyPr/>
                    <a:lstStyle/>
                    <a:p>
                      <a:endParaRPr lang="it-IT"/>
                    </a:p>
                  </a:txBody>
                  <a:tcPr/>
                </a:tc>
              </a:tr>
              <a:tr h="0">
                <a:tc gridSpan="2">
                  <a:txBody>
                    <a:bodyPr/>
                    <a:lstStyle/>
                    <a:p>
                      <a:pPr>
                        <a:spcAft>
                          <a:spcPts val="0"/>
                        </a:spcAft>
                      </a:pPr>
                      <a:r>
                        <a:rPr lang="it-IT" sz="1050" b="1" u="none" strike="noStrike">
                          <a:solidFill>
                            <a:srgbClr val="626466"/>
                          </a:solidFill>
                          <a:latin typeface="Georgia"/>
                          <a:ea typeface="Times New Roman"/>
                          <a:cs typeface="Times New Roman"/>
                          <a:hlinkClick r:id="rId2"/>
                        </a:rPr>
                        <a:t>Terra dei fuochi. Nuovo report dell’Iss.</a:t>
                      </a:r>
                      <a:r>
                        <a:rPr lang="it-IT" sz="1050" u="none" strike="noStrike">
                          <a:solidFill>
                            <a:srgbClr val="626466"/>
                          </a:solidFill>
                          <a:latin typeface="Georgia"/>
                          <a:ea typeface="Times New Roman"/>
                          <a:cs typeface="Times New Roman"/>
                          <a:hlinkClick r:id="rId2"/>
                        </a:rPr>
                        <a:t> Mortalità e ospedalizzaione per cancro sopra la norma in 55 Comuni di Napoli e Caserta</a:t>
                      </a:r>
                      <a:endParaRPr lang="it-IT" sz="1200">
                        <a:latin typeface="Times New Roman"/>
                        <a:ea typeface="Calibri"/>
                        <a:cs typeface="Times New Roman"/>
                      </a:endParaRPr>
                    </a:p>
                  </a:txBody>
                  <a:tcPr marL="0" marR="0" marT="0" marB="0" anchor="ctr">
                    <a:lnL>
                      <a:noFill/>
                    </a:lnL>
                    <a:lnR>
                      <a:noFill/>
                    </a:lnR>
                    <a:lnT>
                      <a:noFill/>
                    </a:lnT>
                    <a:lnB>
                      <a:noFill/>
                    </a:lnB>
                    <a:solidFill>
                      <a:srgbClr val="FFFFFF"/>
                    </a:solidFill>
                  </a:tcPr>
                </a:tc>
                <a:tc hMerge="1">
                  <a:txBody>
                    <a:bodyPr/>
                    <a:lstStyle/>
                    <a:p>
                      <a:endParaRPr lang="it-IT"/>
                    </a:p>
                  </a:txBody>
                  <a:tcPr/>
                </a:tc>
              </a:tr>
              <a:tr h="0">
                <a:tc>
                  <a:txBody>
                    <a:bodyPr/>
                    <a:lstStyle/>
                    <a:p>
                      <a:pPr>
                        <a:spcAft>
                          <a:spcPts val="0"/>
                        </a:spcAft>
                      </a:pPr>
                      <a:endParaRPr lang="it-IT" sz="650">
                        <a:latin typeface="Verdana"/>
                        <a:ea typeface="Times New Roman"/>
                        <a:cs typeface="Times New Roman"/>
                      </a:endParaRPr>
                    </a:p>
                  </a:txBody>
                  <a:tcPr marL="0" marR="0" marT="0" marB="0">
                    <a:lnL>
                      <a:noFill/>
                    </a:lnL>
                    <a:lnR>
                      <a:noFill/>
                    </a:lnR>
                    <a:lnT>
                      <a:noFill/>
                    </a:lnT>
                    <a:lnB>
                      <a:noFill/>
                    </a:lnB>
                    <a:solidFill>
                      <a:srgbClr val="FFFFFF"/>
                    </a:solidFill>
                  </a:tcPr>
                </a:tc>
                <a:tc>
                  <a:txBody>
                    <a:bodyPr/>
                    <a:lstStyle/>
                    <a:p>
                      <a:pPr>
                        <a:spcAft>
                          <a:spcPts val="0"/>
                        </a:spcAft>
                      </a:pPr>
                      <a:r>
                        <a:rPr lang="it-IT" sz="650" dirty="0">
                          <a:solidFill>
                            <a:srgbClr val="C1272C"/>
                          </a:solidFill>
                          <a:latin typeface="Verdana"/>
                          <a:ea typeface="Times New Roman"/>
                          <a:cs typeface="Times New Roman"/>
                        </a:rPr>
                        <a:t>11 GEN</a:t>
                      </a:r>
                      <a:r>
                        <a:rPr lang="it-IT" sz="650" dirty="0">
                          <a:latin typeface="Verdana"/>
                          <a:ea typeface="Times New Roman"/>
                          <a:cs typeface="Times New Roman"/>
                        </a:rPr>
                        <a:t> - Le patologie oncologiche sono molteplici, dalla mammella all'apparato urinario. Ma c'è maggiore frequenza anche per il cancro al fegato, allo stomaco, al pancreas, al polmone, alla laringe, al sistema linfatico. E la colpa ormai </a:t>
                      </a:r>
                      <a:r>
                        <a:rPr lang="it-IT" sz="650" dirty="0" err="1">
                          <a:latin typeface="Verdana"/>
                          <a:ea typeface="Times New Roman"/>
                          <a:cs typeface="Times New Roman"/>
                        </a:rPr>
                        <a:t>acclarata</a:t>
                      </a:r>
                      <a:r>
                        <a:rPr lang="it-IT" sz="650" dirty="0">
                          <a:latin typeface="Verdana"/>
                          <a:ea typeface="Times New Roman"/>
                          <a:cs typeface="Times New Roman"/>
                        </a:rPr>
                        <a:t> è riconducibile all’esposizione a “un insieme di inquinanti ambientali”, emessi o rilasciati da “siti di smaltimento illegale di rifiuti pericolosi e/o combustione incontrollata si rifiuti pericolosi e solidi urbani”. </a:t>
                      </a:r>
                      <a:r>
                        <a:rPr lang="it-IT" sz="650" u="sng" dirty="0">
                          <a:solidFill>
                            <a:srgbClr val="000000"/>
                          </a:solidFill>
                          <a:latin typeface="Verdana"/>
                          <a:ea typeface="Times New Roman"/>
                          <a:cs typeface="Times New Roman"/>
                          <a:hlinkClick r:id="rId3"/>
                        </a:rPr>
                        <a:t>IL RAPPORTO</a:t>
                      </a:r>
                      <a:r>
                        <a:rPr lang="it-IT" sz="650" dirty="0">
                          <a:latin typeface="Verdana"/>
                          <a:ea typeface="Times New Roman"/>
                          <a:cs typeface="Times New Roman"/>
                        </a:rPr>
                        <a:t>.</a:t>
                      </a:r>
                      <a:r>
                        <a:rPr lang="it-IT" sz="650" u="none" strike="noStrike" dirty="0">
                          <a:solidFill>
                            <a:srgbClr val="C1272C"/>
                          </a:solidFill>
                          <a:latin typeface="Verdana"/>
                          <a:ea typeface="Times New Roman"/>
                          <a:cs typeface="Times New Roman"/>
                          <a:hlinkClick r:id="rId2"/>
                        </a:rPr>
                        <a:t> Leggi &gt;</a:t>
                      </a:r>
                      <a:endParaRPr lang="it-IT" sz="1200" dirty="0">
                        <a:latin typeface="Times New Roman"/>
                        <a:ea typeface="Calibri"/>
                        <a:cs typeface="Times New Roman"/>
                      </a:endParaRPr>
                    </a:p>
                  </a:txBody>
                  <a:tcPr marL="0" marR="0" marT="0" marB="0">
                    <a:lnL>
                      <a:noFill/>
                    </a:lnL>
                    <a:lnR>
                      <a:noFill/>
                    </a:lnR>
                    <a:lnT>
                      <a:noFill/>
                    </a:lnT>
                    <a:lnB>
                      <a:noFill/>
                    </a:lnB>
                    <a:solidFill>
                      <a:srgbClr val="FFFFFF"/>
                    </a:solidFill>
                  </a:tcPr>
                </a:tc>
              </a:tr>
            </a:tbl>
          </a:graphicData>
        </a:graphic>
      </p:graphicFrame>
      <p:pic>
        <p:nvPicPr>
          <p:cNvPr id="160769" name="Picture 1" descr="http://www.quotidianosanita.it/img_prima/front8229369.jpg"/>
          <p:cNvPicPr>
            <a:picLocks noChangeAspect="1" noChangeArrowheads="1"/>
          </p:cNvPicPr>
          <p:nvPr/>
        </p:nvPicPr>
        <p:blipFill>
          <a:blip r:embed="rId4" cstate="print"/>
          <a:srcRect/>
          <a:stretch>
            <a:fillRect/>
          </a:stretch>
        </p:blipFill>
        <p:spPr bwMode="auto">
          <a:xfrm>
            <a:off x="0" y="0"/>
            <a:ext cx="9383147" cy="6858000"/>
          </a:xfrm>
          <a:prstGeom prst="rect">
            <a:avLst/>
          </a:prstGeom>
          <a:noFill/>
        </p:spPr>
      </p:pic>
      <p:sp>
        <p:nvSpPr>
          <p:cNvPr id="5" name="CasellaDiTesto 4"/>
          <p:cNvSpPr txBox="1"/>
          <p:nvPr/>
        </p:nvSpPr>
        <p:spPr>
          <a:xfrm>
            <a:off x="3851920" y="1988840"/>
            <a:ext cx="4176464" cy="2123658"/>
          </a:xfrm>
          <a:prstGeom prst="rect">
            <a:avLst/>
          </a:prstGeom>
          <a:noFill/>
        </p:spPr>
        <p:txBody>
          <a:bodyPr wrap="square" rtlCol="0">
            <a:spAutoFit/>
          </a:bodyPr>
          <a:lstStyle/>
          <a:p>
            <a:r>
              <a:rPr lang="it-IT" sz="6600" dirty="0" smtClean="0">
                <a:solidFill>
                  <a:srgbClr val="002060"/>
                </a:solidFill>
                <a:latin typeface="Calibri" pitchFamily="34" charset="0"/>
              </a:rPr>
              <a:t>Campania </a:t>
            </a:r>
            <a:r>
              <a:rPr lang="it-IT" sz="6600" dirty="0" err="1" smtClean="0">
                <a:solidFill>
                  <a:srgbClr val="002060"/>
                </a:solidFill>
                <a:latin typeface="Calibri" pitchFamily="34" charset="0"/>
              </a:rPr>
              <a:t>felix</a:t>
            </a:r>
            <a:r>
              <a:rPr lang="it-IT" sz="6600" dirty="0" smtClean="0">
                <a:solidFill>
                  <a:srgbClr val="002060"/>
                </a:solidFill>
                <a:latin typeface="Calibri" pitchFamily="34" charset="0"/>
              </a:rPr>
              <a:t>?</a:t>
            </a:r>
            <a:endParaRPr lang="it-IT" sz="6600"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492896"/>
            <a:ext cx="6408712" cy="4401205"/>
          </a:xfrm>
          <a:prstGeom prst="rect">
            <a:avLst/>
          </a:prstGeom>
        </p:spPr>
        <p:txBody>
          <a:bodyPr wrap="square">
            <a:spAutoFit/>
          </a:bodyPr>
          <a:lstStyle/>
          <a:p>
            <a:r>
              <a:rPr lang="it-IT" sz="4000" dirty="0" smtClean="0">
                <a:latin typeface="Calibri" pitchFamily="34" charset="0"/>
              </a:rPr>
              <a:t>L’Italia è il paese che consuma </a:t>
            </a:r>
          </a:p>
          <a:p>
            <a:r>
              <a:rPr lang="it-IT" sz="4000" dirty="0" smtClean="0">
                <a:latin typeface="Calibri" pitchFamily="34" charset="0"/>
              </a:rPr>
              <a:t>più pesticidi per ettaro di suolo agricolo </a:t>
            </a:r>
          </a:p>
          <a:p>
            <a:r>
              <a:rPr lang="it-IT" sz="4000" dirty="0" smtClean="0">
                <a:latin typeface="Calibri" pitchFamily="34" charset="0"/>
              </a:rPr>
              <a:t>con aumento notevole dell’inquinamento delle falde acquifere. </a:t>
            </a:r>
          </a:p>
          <a:p>
            <a:r>
              <a:rPr lang="it-IT" sz="4000" dirty="0" smtClean="0">
                <a:latin typeface="Calibri" pitchFamily="34" charset="0"/>
              </a:rPr>
              <a:t>superficiali e profonde</a:t>
            </a:r>
            <a:r>
              <a:rPr lang="it-IT" sz="4000" dirty="0" smtClean="0"/>
              <a:t>.</a:t>
            </a:r>
            <a:endParaRPr lang="it-IT" sz="4000" dirty="0"/>
          </a:p>
        </p:txBody>
      </p:sp>
      <p:pic>
        <p:nvPicPr>
          <p:cNvPr id="151555" name="Picture 3" descr="Risultati immagini per mattarella"/>
          <p:cNvPicPr>
            <a:picLocks noChangeAspect="1" noChangeArrowheads="1"/>
          </p:cNvPicPr>
          <p:nvPr/>
        </p:nvPicPr>
        <p:blipFill>
          <a:blip r:embed="rId2" cstate="print"/>
          <a:srcRect/>
          <a:stretch>
            <a:fillRect/>
          </a:stretch>
        </p:blipFill>
        <p:spPr bwMode="auto">
          <a:xfrm>
            <a:off x="5148064" y="326036"/>
            <a:ext cx="3062089" cy="226430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0" y="-3015093"/>
            <a:ext cx="9144000" cy="93871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3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3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3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3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32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Incentivazione di politiche industriali ed energetiche contrarie al contrasto dell’inquinamento.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(Compreso gli inceneritori di rifiuti di nuova generazione). </a:t>
            </a:r>
          </a:p>
        </p:txBody>
      </p:sp>
      <p:pic>
        <p:nvPicPr>
          <p:cNvPr id="150531" name="Picture 3" descr="Risultati immagini per mattarella"/>
          <p:cNvPicPr>
            <a:picLocks noChangeAspect="1" noChangeArrowheads="1"/>
          </p:cNvPicPr>
          <p:nvPr/>
        </p:nvPicPr>
        <p:blipFill>
          <a:blip r:embed="rId2" cstate="print"/>
          <a:srcRect/>
          <a:stretch>
            <a:fillRect/>
          </a:stretch>
        </p:blipFill>
        <p:spPr bwMode="auto">
          <a:xfrm>
            <a:off x="4211960" y="260648"/>
            <a:ext cx="4561383" cy="228069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412776"/>
            <a:ext cx="8568952" cy="4832092"/>
          </a:xfrm>
          <a:prstGeom prst="rect">
            <a:avLst/>
          </a:prstGeom>
        </p:spPr>
        <p:txBody>
          <a:bodyPr wrap="square">
            <a:spAutoFit/>
          </a:bodyPr>
          <a:lstStyle/>
          <a:p>
            <a:pPr lvl="0" fontAlgn="base">
              <a:spcBef>
                <a:spcPct val="0"/>
              </a:spcBef>
              <a:spcAft>
                <a:spcPct val="0"/>
              </a:spcAft>
            </a:pPr>
            <a:endParaRPr lang="it-IT" sz="4400" b="1" dirty="0" smtClean="0">
              <a:latin typeface="Calibri" pitchFamily="34" charset="0"/>
              <a:ea typeface="Calibri" pitchFamily="34" charset="0"/>
              <a:cs typeface="Times New Roman" pitchFamily="18" charset="0"/>
            </a:endParaRPr>
          </a:p>
          <a:p>
            <a:pPr lvl="0" fontAlgn="base">
              <a:spcBef>
                <a:spcPct val="0"/>
              </a:spcBef>
              <a:spcAft>
                <a:spcPct val="0"/>
              </a:spcAft>
            </a:pPr>
            <a:endParaRPr lang="it-IT" sz="4400" b="1" dirty="0" smtClean="0">
              <a:latin typeface="Calibri" pitchFamily="34" charset="0"/>
              <a:ea typeface="Calibri" pitchFamily="34" charset="0"/>
              <a:cs typeface="Times New Roman" pitchFamily="18" charset="0"/>
            </a:endParaRPr>
          </a:p>
          <a:p>
            <a:pPr lvl="0" fontAlgn="base">
              <a:spcBef>
                <a:spcPct val="0"/>
              </a:spcBef>
              <a:spcAft>
                <a:spcPct val="0"/>
              </a:spcAft>
            </a:pPr>
            <a:r>
              <a:rPr lang="it-IT" sz="4400" dirty="0" smtClean="0">
                <a:latin typeface="Calibri" pitchFamily="34" charset="0"/>
                <a:ea typeface="Calibri" pitchFamily="34" charset="0"/>
                <a:cs typeface="Times New Roman" pitchFamily="18" charset="0"/>
              </a:rPr>
              <a:t>Incentivi previsti per gli inceneritori:  500 milioni per anno!</a:t>
            </a:r>
          </a:p>
          <a:p>
            <a:pPr lvl="0" fontAlgn="base">
              <a:spcBef>
                <a:spcPct val="0"/>
              </a:spcBef>
              <a:spcAft>
                <a:spcPct val="0"/>
              </a:spcAft>
            </a:pPr>
            <a:r>
              <a:rPr lang="it-IT" sz="4400" dirty="0" smtClean="0">
                <a:latin typeface="Calibri" pitchFamily="34" charset="0"/>
                <a:ea typeface="Calibri" pitchFamily="34" charset="0"/>
                <a:cs typeface="Times New Roman" pitchFamily="18" charset="0"/>
              </a:rPr>
              <a:t> Cifra superiore agli incentivi per i comuni per la raccolta differenziata degli imballaggi. (“Sblocca Italia”).</a:t>
            </a:r>
            <a:endParaRPr lang="it-IT" sz="4400" dirty="0" smtClean="0">
              <a:latin typeface="Arial" pitchFamily="34" charset="0"/>
              <a:cs typeface="Arial" pitchFamily="34" charset="0"/>
            </a:endParaRPr>
          </a:p>
        </p:txBody>
      </p:sp>
      <p:pic>
        <p:nvPicPr>
          <p:cNvPr id="134146" name="Picture 2" descr="Risultati immagini per mattarella"/>
          <p:cNvPicPr>
            <a:picLocks noChangeAspect="1" noChangeArrowheads="1"/>
          </p:cNvPicPr>
          <p:nvPr/>
        </p:nvPicPr>
        <p:blipFill>
          <a:blip r:embed="rId2" cstate="print"/>
          <a:srcRect/>
          <a:stretch>
            <a:fillRect/>
          </a:stretch>
        </p:blipFill>
        <p:spPr bwMode="auto">
          <a:xfrm>
            <a:off x="2771800" y="404664"/>
            <a:ext cx="4104456" cy="234540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2783392"/>
            <a:ext cx="9144000" cy="95718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 grido di allarme lanciato al Governo dalla lettera “Energia per l’Italia”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  parte  di ricercatori e scienziati è rimasto inascoltato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come pure le considerazioni di medici e associazioni ambientalistiche.</a:t>
            </a:r>
            <a:endParaRPr kumimoji="0" lang="it-IT" sz="4400" i="0" u="none" strike="noStrike" cap="none" normalizeH="0" baseline="0" dirty="0" smtClean="0">
              <a:ln>
                <a:noFill/>
              </a:ln>
              <a:solidFill>
                <a:schemeClr val="tx1"/>
              </a:solidFill>
              <a:effectLst/>
              <a:latin typeface="Arial" pitchFamily="34" charset="0"/>
              <a:cs typeface="Arial" pitchFamily="34" charset="0"/>
            </a:endParaRPr>
          </a:p>
        </p:txBody>
      </p:sp>
      <p:pic>
        <p:nvPicPr>
          <p:cNvPr id="155651" name="Picture 3" descr="Risultati immagini per mattarella"/>
          <p:cNvPicPr>
            <a:picLocks noChangeAspect="1" noChangeArrowheads="1"/>
          </p:cNvPicPr>
          <p:nvPr/>
        </p:nvPicPr>
        <p:blipFill>
          <a:blip r:embed="rId2" cstate="print"/>
          <a:srcRect/>
          <a:stretch>
            <a:fillRect/>
          </a:stretch>
        </p:blipFill>
        <p:spPr bwMode="auto">
          <a:xfrm>
            <a:off x="4788024" y="260648"/>
            <a:ext cx="3528392" cy="244121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Risultati immagini per cartina molise"/>
          <p:cNvPicPr>
            <a:picLocks noChangeAspect="1" noChangeArrowheads="1"/>
          </p:cNvPicPr>
          <p:nvPr/>
        </p:nvPicPr>
        <p:blipFill>
          <a:blip r:embed="rId2" cstate="print"/>
          <a:srcRect/>
          <a:stretch>
            <a:fillRect/>
          </a:stretch>
        </p:blipFill>
        <p:spPr bwMode="auto">
          <a:xfrm>
            <a:off x="0" y="404664"/>
            <a:ext cx="9323512" cy="5943600"/>
          </a:xfrm>
          <a:prstGeom prst="rect">
            <a:avLst/>
          </a:prstGeom>
          <a:noFill/>
        </p:spPr>
      </p:pic>
      <p:sp>
        <p:nvSpPr>
          <p:cNvPr id="3" name="CasellaDiTesto 2"/>
          <p:cNvSpPr txBox="1"/>
          <p:nvPr/>
        </p:nvSpPr>
        <p:spPr>
          <a:xfrm>
            <a:off x="1835696" y="3068960"/>
            <a:ext cx="5811206" cy="1107996"/>
          </a:xfrm>
          <a:prstGeom prst="rect">
            <a:avLst/>
          </a:prstGeom>
          <a:noFill/>
        </p:spPr>
        <p:txBody>
          <a:bodyPr wrap="none" rtlCol="0">
            <a:spAutoFit/>
          </a:bodyPr>
          <a:lstStyle/>
          <a:p>
            <a:r>
              <a:rPr lang="it-IT" sz="6600" dirty="0" smtClean="0">
                <a:solidFill>
                  <a:srgbClr val="000099"/>
                </a:solidFill>
                <a:latin typeface="Comic Sans MS" pitchFamily="66" charset="0"/>
              </a:rPr>
              <a:t>E in MOLISE?</a:t>
            </a:r>
            <a:endParaRPr lang="it-IT" sz="6600" dirty="0">
              <a:solidFill>
                <a:srgbClr val="000099"/>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7584" y="908720"/>
            <a:ext cx="7603636" cy="5970865"/>
          </a:xfrm>
          <a:prstGeom prst="rect">
            <a:avLst/>
          </a:prstGeom>
        </p:spPr>
        <p:txBody>
          <a:bodyPr wrap="square">
            <a:spAutoFit/>
          </a:bodyPr>
          <a:lstStyle/>
          <a:p>
            <a:r>
              <a:rPr lang="it-IT" sz="4800" dirty="0" smtClean="0">
                <a:solidFill>
                  <a:prstClr val="white"/>
                </a:solidFill>
                <a:latin typeface="Comic Sans MS" pitchFamily="66" charset="0"/>
              </a:rPr>
              <a:t>Dati dell’ultimo Annuario</a:t>
            </a:r>
          </a:p>
          <a:p>
            <a:r>
              <a:rPr lang="it-IT" sz="4800" dirty="0" err="1" smtClean="0">
                <a:solidFill>
                  <a:prstClr val="white"/>
                </a:solidFill>
                <a:latin typeface="Comic Sans MS" pitchFamily="66" charset="0"/>
              </a:rPr>
              <a:t>ell</a:t>
            </a:r>
            <a:r>
              <a:rPr lang="it-IT" sz="4800" dirty="0" smtClean="0">
                <a:solidFill>
                  <a:prstClr val="white"/>
                </a:solidFill>
                <a:latin typeface="Comic Sans MS" pitchFamily="66" charset="0"/>
              </a:rPr>
              <a:t>’ARPA Molise</a:t>
            </a:r>
          </a:p>
          <a:p>
            <a:endParaRPr lang="it-IT" dirty="0" smtClean="0">
              <a:solidFill>
                <a:prstClr val="white"/>
              </a:solidFill>
              <a:latin typeface="Comic Sans MS" pitchFamily="66" charset="0"/>
            </a:endParaRPr>
          </a:p>
          <a:p>
            <a:endParaRPr lang="it-IT" dirty="0" smtClean="0">
              <a:solidFill>
                <a:prstClr val="white"/>
              </a:solidFill>
              <a:latin typeface="Comic Sans MS" pitchFamily="66" charset="0"/>
            </a:endParaRPr>
          </a:p>
          <a:p>
            <a:endParaRPr lang="it-IT" dirty="0" smtClean="0">
              <a:solidFill>
                <a:prstClr val="white"/>
              </a:solidFill>
              <a:latin typeface="Comic Sans MS" pitchFamily="66" charset="0"/>
            </a:endParaRPr>
          </a:p>
          <a:p>
            <a:r>
              <a:rPr lang="it-IT" sz="4400" dirty="0" smtClean="0">
                <a:solidFill>
                  <a:prstClr val="white"/>
                </a:solidFill>
                <a:latin typeface="Comic Sans MS" pitchFamily="66" charset="0"/>
              </a:rPr>
              <a:t>Dei 198 siti controllati sul territorio nel 2014,</a:t>
            </a:r>
          </a:p>
          <a:p>
            <a:r>
              <a:rPr lang="it-IT" sz="4400" dirty="0" smtClean="0">
                <a:solidFill>
                  <a:prstClr val="white"/>
                </a:solidFill>
                <a:latin typeface="Comic Sans MS" pitchFamily="66" charset="0"/>
              </a:rPr>
              <a:t> ben 159 sono risultati contaminati (80%).</a:t>
            </a:r>
          </a:p>
          <a:p>
            <a:endParaRPr lang="it-IT" sz="2800" dirty="0" smtClean="0">
              <a:solidFill>
                <a:prstClr val="white"/>
              </a:solidFill>
              <a:latin typeface="Comic Sans MS" pitchFamily="66" charset="0"/>
            </a:endParaRPr>
          </a:p>
          <a:p>
            <a:r>
              <a:rPr lang="it-IT" sz="2400" dirty="0" smtClean="0">
                <a:solidFill>
                  <a:prstClr val="white"/>
                </a:solidFill>
                <a:latin typeface="Comic Sans MS" pitchFamily="66" charset="0"/>
              </a:rPr>
              <a:t>al Quotidiano del Molise, 9/03/2016</a:t>
            </a:r>
            <a:endParaRPr lang="it-IT" sz="2400"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31640" y="-99392"/>
            <a:ext cx="6912768" cy="5786199"/>
          </a:xfrm>
          <a:prstGeom prst="rect">
            <a:avLst/>
          </a:prstGeom>
          <a:noFill/>
        </p:spPr>
        <p:txBody>
          <a:bodyPr wrap="square" rtlCol="0">
            <a:spAutoFit/>
          </a:bodyPr>
          <a:lstStyle/>
          <a:p>
            <a:r>
              <a:rPr lang="it-IT" dirty="0" smtClean="0"/>
              <a:t> </a:t>
            </a:r>
          </a:p>
          <a:p>
            <a:r>
              <a:rPr lang="it-IT" sz="4400" dirty="0" smtClean="0">
                <a:latin typeface="Comic Sans MS" pitchFamily="66" charset="0"/>
              </a:rPr>
              <a:t>Aprile 2016</a:t>
            </a:r>
            <a:endParaRPr lang="it-IT" sz="2800" dirty="0" smtClean="0">
              <a:latin typeface="Comic Sans MS" pitchFamily="66" charset="0"/>
            </a:endParaRPr>
          </a:p>
          <a:p>
            <a:endParaRPr lang="it-IT" sz="4400" dirty="0" smtClean="0">
              <a:latin typeface="Comic Sans MS" pitchFamily="66" charset="0"/>
            </a:endParaRPr>
          </a:p>
          <a:p>
            <a:r>
              <a:rPr lang="it-IT" sz="4400" dirty="0" smtClean="0">
                <a:latin typeface="Comic Sans MS" pitchFamily="66" charset="0"/>
              </a:rPr>
              <a:t>Il sindaco di  MONTECILFONE denuncia agli organi competenti un evidente aumento di casi di tumore nel proprio comun</a:t>
            </a:r>
            <a:r>
              <a:rPr lang="it-IT" sz="4000" dirty="0" smtClean="0">
                <a:latin typeface="Comic Sans MS" pitchFamily="66" charset="0"/>
              </a:rPr>
              <a:t>e.</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desertificazione.jpg"/>
          <p:cNvPicPr>
            <a:picLocks noChangeAspect="1"/>
          </p:cNvPicPr>
          <p:nvPr/>
        </p:nvPicPr>
        <p:blipFill>
          <a:blip r:embed="rId2" cstate="print"/>
          <a:stretch>
            <a:fillRect/>
          </a:stretch>
        </p:blipFill>
        <p:spPr>
          <a:xfrm>
            <a:off x="0" y="0"/>
            <a:ext cx="9144000" cy="4149080"/>
          </a:xfrm>
          <a:prstGeom prst="rect">
            <a:avLst/>
          </a:prstGeom>
        </p:spPr>
      </p:pic>
      <p:sp>
        <p:nvSpPr>
          <p:cNvPr id="3" name="Segnaposto testo 2"/>
          <p:cNvSpPr>
            <a:spLocks noGrp="1"/>
          </p:cNvSpPr>
          <p:nvPr>
            <p:ph type="body" idx="1"/>
          </p:nvPr>
        </p:nvSpPr>
        <p:spPr>
          <a:xfrm>
            <a:off x="251520" y="2704664"/>
            <a:ext cx="8640960" cy="3892688"/>
          </a:xfrm>
        </p:spPr>
        <p:txBody>
          <a:bodyPr>
            <a:normAutofit fontScale="92500" lnSpcReduction="20000"/>
          </a:bodyPr>
          <a:lstStyle/>
          <a:p>
            <a:endParaRPr lang="it-IT" sz="3600" b="1" dirty="0" smtClean="0"/>
          </a:p>
          <a:p>
            <a:endParaRPr lang="it-IT" sz="3600" b="1" dirty="0" smtClean="0"/>
          </a:p>
          <a:p>
            <a:endParaRPr lang="it-IT" sz="3600" b="1" dirty="0" smtClean="0"/>
          </a:p>
          <a:p>
            <a:pPr algn="ctr"/>
            <a:r>
              <a:rPr lang="it-IT" sz="3600" b="1" dirty="0" smtClean="0"/>
              <a:t>Per ogni grado centigrado di aumento di temperatura, aumenta del 3% la mortalità. L’aumento di temperatura incentiva una progressiva tropicalizzazione e desertificazione dell’ambiente</a:t>
            </a:r>
            <a:endParaRPr lang="it-IT"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48680"/>
            <a:ext cx="6174432" cy="5909310"/>
          </a:xfrm>
          <a:prstGeom prst="rect">
            <a:avLst/>
          </a:prstGeom>
        </p:spPr>
        <p:txBody>
          <a:bodyPr wrap="square">
            <a:spAutoFit/>
          </a:bodyPr>
          <a:lstStyle/>
          <a:p>
            <a:pPr algn="ctr"/>
            <a:r>
              <a:rPr lang="it-IT" sz="5400" dirty="0" smtClean="0"/>
              <a:t>Il riscaldamento dell’atmosfera  è senz’altro causa dei disastrosi cambiamenti climatici</a:t>
            </a:r>
            <a:br>
              <a:rPr lang="it-IT" sz="5400" dirty="0" smtClean="0"/>
            </a:br>
            <a:r>
              <a:rPr lang="it-IT" sz="5400" dirty="0" smtClean="0"/>
              <a:t>che stanno flagellando la terra</a:t>
            </a:r>
            <a:endParaRPr lang="it-IT"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79512" y="-3027912"/>
            <a:ext cx="9144000" cy="1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800" dirty="0" smtClean="0">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4800" dirty="0" smtClean="0">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“Il legame tra ambiente e salute è ormai  nella consapevolezza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di ciascuna persona, di ogni popolazione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e della comunità scientifica.”</a:t>
            </a:r>
            <a:endParaRPr lang="it-IT" sz="4000" i="1" dirty="0" smtClean="0"/>
          </a:p>
          <a:p>
            <a:pPr lvl="0" fontAlgn="base">
              <a:spcBef>
                <a:spcPct val="0"/>
              </a:spcBef>
              <a:spcAft>
                <a:spcPct val="0"/>
              </a:spcAft>
            </a:pPr>
            <a:endParaRPr lang="it-IT" sz="2400" i="1" dirty="0" smtClean="0">
              <a:latin typeface="Comic Sans MS" pitchFamily="66" charset="0"/>
            </a:endParaRPr>
          </a:p>
          <a:p>
            <a:pPr lvl="0" fontAlgn="base">
              <a:spcBef>
                <a:spcPct val="0"/>
              </a:spcBef>
              <a:spcAft>
                <a:spcPct val="0"/>
              </a:spcAft>
            </a:pPr>
            <a:r>
              <a:rPr lang="it-IT" sz="2400" i="1" dirty="0" smtClean="0">
                <a:latin typeface="Comic Sans MS" pitchFamily="66" charset="0"/>
              </a:rPr>
              <a:t>Conferenza Nazionale FNOMCeO</a:t>
            </a:r>
          </a:p>
          <a:p>
            <a:pPr lvl="0" fontAlgn="base">
              <a:spcBef>
                <a:spcPct val="0"/>
              </a:spcBef>
              <a:spcAft>
                <a:spcPct val="0"/>
              </a:spcAft>
            </a:pPr>
            <a:r>
              <a:rPr lang="it-IT" sz="2400" i="1" dirty="0" smtClean="0">
                <a:latin typeface="Comic Sans MS" pitchFamily="66" charset="0"/>
              </a:rPr>
              <a:t>della professione medica e odontoiatrica </a:t>
            </a:r>
          </a:p>
          <a:p>
            <a:pPr lvl="0" fontAlgn="base">
              <a:spcBef>
                <a:spcPct val="0"/>
              </a:spcBef>
              <a:spcAft>
                <a:spcPct val="0"/>
              </a:spcAft>
            </a:pPr>
            <a:r>
              <a:rPr kumimoji="0" lang="it-IT" sz="2400" b="0" i="1" u="none" strike="noStrike" cap="none" normalizeH="0" baseline="0" dirty="0" smtClean="0">
                <a:ln>
                  <a:noFill/>
                </a:ln>
                <a:solidFill>
                  <a:schemeClr val="tx1"/>
                </a:solidFill>
                <a:effectLst/>
                <a:latin typeface="Comic Sans MS" pitchFamily="66" charset="0"/>
                <a:cs typeface="Arial" pitchFamily="34" charset="0"/>
              </a:rPr>
              <a:t>Rimini, maggio 2016</a:t>
            </a:r>
          </a:p>
          <a:p>
            <a:pPr lvl="0" fontAlgn="base">
              <a:spcBef>
                <a:spcPct val="0"/>
              </a:spcBef>
              <a:spcAft>
                <a:spcPct val="0"/>
              </a:spcAft>
            </a:pPr>
            <a:endParaRPr lang="it-IT" sz="2800" i="1" dirty="0" smtClean="0">
              <a:latin typeface="Comic Sans MS" pitchFamily="66" charset="0"/>
              <a:cs typeface="Arial" pitchFamily="34" charset="0"/>
            </a:endParaRPr>
          </a:p>
          <a:p>
            <a:pPr lvl="0" fontAlgn="base">
              <a:spcBef>
                <a:spcPct val="0"/>
              </a:spcBef>
              <a:spcAft>
                <a:spcPct val="0"/>
              </a:spcAft>
            </a:pPr>
            <a:endParaRPr kumimoji="0" lang="it-IT" sz="2800" b="0" i="1" u="none" strike="noStrike" cap="none" normalizeH="0" baseline="0" dirty="0" smtClean="0">
              <a:ln>
                <a:noFill/>
              </a:ln>
              <a:solidFill>
                <a:schemeClr val="tx1"/>
              </a:solidFill>
              <a:effectLst/>
              <a:latin typeface="Comic Sans MS" pitchFamily="66" charset="0"/>
              <a:cs typeface="Arial" pitchFamily="34" charset="0"/>
            </a:endParaRPr>
          </a:p>
          <a:p>
            <a:pPr lvl="0" fontAlgn="base">
              <a:spcBef>
                <a:spcPct val="0"/>
              </a:spcBef>
              <a:spcAft>
                <a:spcPct val="0"/>
              </a:spcAft>
            </a:pP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124744"/>
            <a:ext cx="7614592" cy="5509200"/>
          </a:xfrm>
          <a:prstGeom prst="rect">
            <a:avLst/>
          </a:prstGeom>
        </p:spPr>
        <p:txBody>
          <a:bodyPr wrap="square">
            <a:spAutoFit/>
          </a:bodyPr>
          <a:lstStyle/>
          <a:p>
            <a:endParaRPr lang="it-IT" sz="4400" b="1" dirty="0" smtClean="0"/>
          </a:p>
          <a:p>
            <a:endParaRPr lang="it-IT" sz="4400" b="1" dirty="0" smtClean="0"/>
          </a:p>
          <a:p>
            <a:r>
              <a:rPr lang="it-IT" sz="4400" b="1" dirty="0" smtClean="0"/>
              <a:t>CONFERENZA </a:t>
            </a:r>
            <a:r>
              <a:rPr lang="it-IT" sz="4400" b="1" dirty="0" err="1" smtClean="0"/>
              <a:t>DI</a:t>
            </a:r>
            <a:r>
              <a:rPr lang="it-IT" sz="4400" b="1" dirty="0" smtClean="0"/>
              <a:t> PARIGI: </a:t>
            </a:r>
          </a:p>
          <a:p>
            <a:r>
              <a:rPr lang="it-IT" sz="4400" b="1" dirty="0" smtClean="0"/>
              <a:t>  sul clima      (XI- XII 2015)</a:t>
            </a:r>
          </a:p>
          <a:p>
            <a:r>
              <a:rPr lang="it-IT" sz="4400" b="1" dirty="0" smtClean="0"/>
              <a:t>trovato un accordo sul clima. Nel 2020 parte il programma di risanamento del pianeta.</a:t>
            </a:r>
          </a:p>
          <a:p>
            <a:r>
              <a:rPr lang="it-IT" sz="4400" b="1" dirty="0" smtClean="0"/>
              <a:t>Si manterranno i programmi?</a:t>
            </a:r>
            <a:endParaRPr lang="it-IT" sz="4400" dirty="0"/>
          </a:p>
        </p:txBody>
      </p:sp>
      <p:sp>
        <p:nvSpPr>
          <p:cNvPr id="98306" name="AutoShape 2" descr="Risultati immagini per tour eiff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Risultati immagini per tour eiff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8310" name="Picture 6" descr="Risultati immagini per tour eiffel"/>
          <p:cNvPicPr>
            <a:picLocks noChangeAspect="1" noChangeArrowheads="1"/>
          </p:cNvPicPr>
          <p:nvPr/>
        </p:nvPicPr>
        <p:blipFill>
          <a:blip r:embed="rId2" cstate="print"/>
          <a:srcRect/>
          <a:stretch>
            <a:fillRect/>
          </a:stretch>
        </p:blipFill>
        <p:spPr bwMode="auto">
          <a:xfrm>
            <a:off x="6876256" y="692696"/>
            <a:ext cx="1752600" cy="26098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AutoShape 2" descr="Risultati immagini per pinocch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5652" name="AutoShape 4" descr="Risultati immagini per pinocch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251520" y="260648"/>
            <a:ext cx="7488832" cy="1754326"/>
          </a:xfrm>
          <a:prstGeom prst="rect">
            <a:avLst/>
          </a:prstGeom>
        </p:spPr>
        <p:txBody>
          <a:bodyPr wrap="square">
            <a:spAutoFit/>
          </a:bodyPr>
          <a:lstStyle/>
          <a:p>
            <a:r>
              <a:rPr lang="it-IT" sz="5400" dirty="0" smtClean="0"/>
              <a:t>Speriamolo! Ma i precedenti propositi …..</a:t>
            </a:r>
            <a:endParaRPr lang="it-IT" sz="5400" dirty="0"/>
          </a:p>
        </p:txBody>
      </p:sp>
      <p:pic>
        <p:nvPicPr>
          <p:cNvPr id="155654" name="Picture 6" descr="Risultati immagini per pinocchio"/>
          <p:cNvPicPr>
            <a:picLocks noChangeAspect="1" noChangeArrowheads="1"/>
          </p:cNvPicPr>
          <p:nvPr/>
        </p:nvPicPr>
        <p:blipFill>
          <a:blip r:embed="rId2" cstate="print"/>
          <a:srcRect/>
          <a:stretch>
            <a:fillRect/>
          </a:stretch>
        </p:blipFill>
        <p:spPr bwMode="auto">
          <a:xfrm>
            <a:off x="2735288" y="2057650"/>
            <a:ext cx="6408712" cy="48003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desertificazione.jpg"/>
          <p:cNvPicPr>
            <a:picLocks noChangeAspect="1"/>
          </p:cNvPicPr>
          <p:nvPr/>
        </p:nvPicPr>
        <p:blipFill>
          <a:blip r:embed="rId2" cstate="print"/>
          <a:stretch>
            <a:fillRect/>
          </a:stretch>
        </p:blipFill>
        <p:spPr>
          <a:xfrm>
            <a:off x="0" y="0"/>
            <a:ext cx="9144000" cy="4149080"/>
          </a:xfrm>
          <a:prstGeom prst="rect">
            <a:avLst/>
          </a:prstGeom>
        </p:spPr>
      </p:pic>
      <p:sp>
        <p:nvSpPr>
          <p:cNvPr id="3" name="Segnaposto testo 2"/>
          <p:cNvSpPr>
            <a:spLocks noGrp="1"/>
          </p:cNvSpPr>
          <p:nvPr>
            <p:ph type="body" idx="1"/>
          </p:nvPr>
        </p:nvSpPr>
        <p:spPr>
          <a:xfrm>
            <a:off x="251520" y="2704664"/>
            <a:ext cx="8640960" cy="3892688"/>
          </a:xfrm>
        </p:spPr>
        <p:txBody>
          <a:bodyPr>
            <a:normAutofit fontScale="92500" lnSpcReduction="20000"/>
          </a:bodyPr>
          <a:lstStyle/>
          <a:p>
            <a:endParaRPr lang="it-IT" sz="3600" b="1" dirty="0" smtClean="0"/>
          </a:p>
          <a:p>
            <a:endParaRPr lang="it-IT" sz="3600" b="1" dirty="0" smtClean="0"/>
          </a:p>
          <a:p>
            <a:endParaRPr lang="it-IT" sz="3600" b="1" dirty="0" smtClean="0"/>
          </a:p>
          <a:p>
            <a:pPr algn="ctr"/>
            <a:r>
              <a:rPr lang="it-IT" sz="3600" b="1" dirty="0" smtClean="0"/>
              <a:t>Per ogni grado centigrado di aumento di temperatura, aumenta del 3% la mortalità. L’aumento di temperatura incentiva una progressiva tropicalizzazione e desertificazione dell’ambiente</a:t>
            </a:r>
            <a:endParaRPr lang="it-IT" sz="3600" b="1" dirty="0"/>
          </a:p>
        </p:txBody>
      </p:sp>
      <p:pic>
        <p:nvPicPr>
          <p:cNvPr id="5" name="Immagine 4" descr="desertificazione.jpg"/>
          <p:cNvPicPr>
            <a:picLocks noChangeAspect="1"/>
          </p:cNvPicPr>
          <p:nvPr/>
        </p:nvPicPr>
        <p:blipFill>
          <a:blip r:embed="rId2" cstate="print"/>
          <a:stretch>
            <a:fillRect/>
          </a:stretch>
        </p:blipFill>
        <p:spPr>
          <a:xfrm>
            <a:off x="152400" y="152400"/>
            <a:ext cx="9144000" cy="4149080"/>
          </a:xfrm>
          <a:prstGeom prst="rect">
            <a:avLst/>
          </a:prstGeom>
        </p:spPr>
      </p:pic>
      <p:pic>
        <p:nvPicPr>
          <p:cNvPr id="6" name="Picture 2" descr="C:\Users\user\Pictures\alluvione.jpg"/>
          <p:cNvPicPr>
            <a:picLocks noChangeAspect="1" noChangeArrowheads="1"/>
          </p:cNvPicPr>
          <p:nvPr/>
        </p:nvPicPr>
        <p:blipFill>
          <a:blip r:embed="rId3" cstate="print"/>
          <a:srcRect/>
          <a:stretch>
            <a:fillRect/>
          </a:stretch>
        </p:blipFill>
        <p:spPr bwMode="auto">
          <a:xfrm>
            <a:off x="0" y="0"/>
            <a:ext cx="932207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6aprile.it/wp-content/uploads/2013/11/alluvione_sardegna_2013-590x375.jpg"/>
          <p:cNvPicPr>
            <a:picLocks noChangeAspect="1" noChangeArrowheads="1"/>
          </p:cNvPicPr>
          <p:nvPr/>
        </p:nvPicPr>
        <p:blipFill>
          <a:blip r:embed="rId2" cstate="print"/>
          <a:srcRect/>
          <a:stretch>
            <a:fillRect/>
          </a:stretch>
        </p:blipFill>
        <p:spPr bwMode="auto">
          <a:xfrm>
            <a:off x="0" y="-315416"/>
            <a:ext cx="9324528" cy="7522586"/>
          </a:xfrm>
          <a:prstGeom prst="rect">
            <a:avLst/>
          </a:prstGeom>
          <a:noFill/>
        </p:spPr>
      </p:pic>
      <p:sp>
        <p:nvSpPr>
          <p:cNvPr id="5" name="CasellaDiTesto 4"/>
          <p:cNvSpPr txBox="1"/>
          <p:nvPr/>
        </p:nvSpPr>
        <p:spPr>
          <a:xfrm>
            <a:off x="3347864" y="1844824"/>
            <a:ext cx="184731" cy="369332"/>
          </a:xfrm>
          <a:prstGeom prst="rect">
            <a:avLst/>
          </a:prstGeom>
          <a:noFill/>
        </p:spPr>
        <p:txBody>
          <a:bodyPr wrap="none" rtlCol="0">
            <a:spAutoFit/>
          </a:bodyPr>
          <a:lstStyle/>
          <a:p>
            <a:endParaRPr lang="it-IT" dirty="0"/>
          </a:p>
        </p:txBody>
      </p:sp>
      <p:sp>
        <p:nvSpPr>
          <p:cNvPr id="6" name="CasellaDiTesto 5"/>
          <p:cNvSpPr txBox="1"/>
          <p:nvPr/>
        </p:nvSpPr>
        <p:spPr>
          <a:xfrm>
            <a:off x="107504" y="4797152"/>
            <a:ext cx="6491008" cy="584775"/>
          </a:xfrm>
          <a:prstGeom prst="rect">
            <a:avLst/>
          </a:prstGeom>
          <a:noFill/>
        </p:spPr>
        <p:txBody>
          <a:bodyPr wrap="none" rtlCol="0">
            <a:spAutoFit/>
          </a:bodyPr>
          <a:lstStyle/>
          <a:p>
            <a:r>
              <a:rPr lang="it-IT" sz="3200" b="1" dirty="0" smtClean="0">
                <a:solidFill>
                  <a:schemeClr val="bg1"/>
                </a:solidFill>
              </a:rPr>
              <a:t>Sardegna: Alluvione novembre 2013</a:t>
            </a:r>
            <a:endParaRPr lang="it-IT" sz="3200"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notizie.tiscali.it/regioni/media/13/11/diga_liscione.jpg_415368877.jpg"/>
          <p:cNvPicPr>
            <a:picLocks noChangeAspect="1" noChangeArrowheads="1"/>
          </p:cNvPicPr>
          <p:nvPr/>
        </p:nvPicPr>
        <p:blipFill>
          <a:blip r:embed="rId2" cstate="print"/>
          <a:srcRect/>
          <a:stretch>
            <a:fillRect/>
          </a:stretch>
        </p:blipFill>
        <p:spPr bwMode="auto">
          <a:xfrm>
            <a:off x="0" y="-124728"/>
            <a:ext cx="9144000" cy="6982728"/>
          </a:xfrm>
          <a:prstGeom prst="rect">
            <a:avLst/>
          </a:prstGeom>
          <a:noFill/>
        </p:spPr>
      </p:pic>
      <p:sp>
        <p:nvSpPr>
          <p:cNvPr id="3" name="CasellaDiTesto 2"/>
          <p:cNvSpPr txBox="1"/>
          <p:nvPr/>
        </p:nvSpPr>
        <p:spPr>
          <a:xfrm>
            <a:off x="5076056" y="3284984"/>
            <a:ext cx="184731" cy="369332"/>
          </a:xfrm>
          <a:prstGeom prst="rect">
            <a:avLst/>
          </a:prstGeom>
          <a:noFill/>
        </p:spPr>
        <p:txBody>
          <a:bodyPr wrap="none" rtlCol="0">
            <a:spAutoFit/>
          </a:bodyPr>
          <a:lstStyle/>
          <a:p>
            <a:endParaRPr lang="it-IT" dirty="0"/>
          </a:p>
        </p:txBody>
      </p:sp>
      <p:sp>
        <p:nvSpPr>
          <p:cNvPr id="4" name="CasellaDiTesto 3"/>
          <p:cNvSpPr txBox="1"/>
          <p:nvPr/>
        </p:nvSpPr>
        <p:spPr>
          <a:xfrm>
            <a:off x="2555776" y="1124744"/>
            <a:ext cx="5256584" cy="2554545"/>
          </a:xfrm>
          <a:prstGeom prst="rect">
            <a:avLst/>
          </a:prstGeom>
          <a:noFill/>
        </p:spPr>
        <p:txBody>
          <a:bodyPr wrap="square" rtlCol="0">
            <a:spAutoFit/>
          </a:bodyPr>
          <a:lstStyle/>
          <a:p>
            <a:r>
              <a:rPr lang="it-IT" sz="8000" dirty="0" smtClean="0">
                <a:solidFill>
                  <a:srgbClr val="FF0000"/>
                </a:solidFill>
              </a:rPr>
              <a:t>Diga Liscione</a:t>
            </a:r>
            <a:endParaRPr lang="it-IT" sz="80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www.medicimg.it/images/p021_1_01.jpg"/>
          <p:cNvPicPr>
            <a:picLocks noChangeAspect="1" noChangeArrowheads="1"/>
          </p:cNvPicPr>
          <p:nvPr/>
        </p:nvPicPr>
        <p:blipFill>
          <a:blip r:embed="rId2" cstate="print"/>
          <a:srcRect/>
          <a:stretch>
            <a:fillRect/>
          </a:stretch>
        </p:blipFill>
        <p:spPr bwMode="auto">
          <a:xfrm>
            <a:off x="0" y="-243408"/>
            <a:ext cx="10277337" cy="7101408"/>
          </a:xfrm>
          <a:prstGeom prst="rect">
            <a:avLst/>
          </a:prstGeom>
          <a:noFill/>
        </p:spPr>
      </p:pic>
      <p:sp>
        <p:nvSpPr>
          <p:cNvPr id="3" name="CasellaDiTesto 2"/>
          <p:cNvSpPr txBox="1"/>
          <p:nvPr/>
        </p:nvSpPr>
        <p:spPr>
          <a:xfrm>
            <a:off x="1403648" y="3068960"/>
            <a:ext cx="5616624" cy="1323439"/>
          </a:xfrm>
          <a:prstGeom prst="rect">
            <a:avLst/>
          </a:prstGeom>
          <a:noFill/>
        </p:spPr>
        <p:txBody>
          <a:bodyPr wrap="square" rtlCol="0">
            <a:spAutoFit/>
          </a:bodyPr>
          <a:lstStyle/>
          <a:p>
            <a:r>
              <a:rPr lang="it-IT" sz="8000" dirty="0" smtClean="0">
                <a:solidFill>
                  <a:srgbClr val="C00000"/>
                </a:solidFill>
                <a:latin typeface="Calibri" pitchFamily="34" charset="0"/>
              </a:rPr>
              <a:t>E i medici ?</a:t>
            </a:r>
            <a:endParaRPr lang="it-IT" sz="80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908720"/>
            <a:ext cx="6030416" cy="5016758"/>
          </a:xfrm>
          <a:prstGeom prst="rect">
            <a:avLst/>
          </a:prstGeom>
        </p:spPr>
        <p:txBody>
          <a:bodyPr wrap="square">
            <a:spAutoFit/>
          </a:bodyPr>
          <a:lstStyle/>
          <a:p>
            <a:r>
              <a:rPr lang="it-IT" sz="4000" b="1" dirty="0" smtClean="0">
                <a:latin typeface="Comic Sans MS" pitchFamily="66" charset="0"/>
              </a:rPr>
              <a:t>Codice di deontologia medica: all’ art. 5 prevede la necessità che il medico salvaguardi l’ambiente (e non solo) a tutela della  salute dei cittadini</a:t>
            </a:r>
            <a:endParaRPr lang="it-IT" sz="4000" b="1" dirty="0">
              <a:latin typeface="Comic Sans MS" pitchFamily="66" charset="0"/>
            </a:endParaRPr>
          </a:p>
        </p:txBody>
      </p:sp>
      <p:pic>
        <p:nvPicPr>
          <p:cNvPr id="137218" name="Picture 2" descr="Risultati immagini per libro aperto immagini"/>
          <p:cNvPicPr>
            <a:picLocks noChangeAspect="1" noChangeArrowheads="1"/>
          </p:cNvPicPr>
          <p:nvPr/>
        </p:nvPicPr>
        <p:blipFill>
          <a:blip r:embed="rId2" cstate="print"/>
          <a:srcRect/>
          <a:stretch>
            <a:fillRect/>
          </a:stretch>
        </p:blipFill>
        <p:spPr bwMode="auto">
          <a:xfrm>
            <a:off x="6372200" y="908720"/>
            <a:ext cx="2647950" cy="17240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79512" y="4941168"/>
            <a:ext cx="8640960" cy="1512168"/>
          </a:xfrm>
        </p:spPr>
        <p:txBody>
          <a:bodyPr>
            <a:noAutofit/>
          </a:bodyPr>
          <a:lstStyle/>
          <a:p>
            <a:pPr algn="ctr"/>
            <a:r>
              <a:rPr lang="it-IT" sz="4000" b="1" dirty="0" smtClean="0"/>
              <a:t>Certamente l’ambiente inquinato gioca un ruolo determinante in tutto ciò!</a:t>
            </a:r>
            <a:endParaRPr lang="it-IT" sz="4000" b="1" dirty="0"/>
          </a:p>
        </p:txBody>
      </p:sp>
      <p:pic>
        <p:nvPicPr>
          <p:cNvPr id="4" name="Immagine 3" descr="rifiuti-a-napoli-189[1].jpg"/>
          <p:cNvPicPr>
            <a:picLocks noChangeAspect="1"/>
          </p:cNvPicPr>
          <p:nvPr/>
        </p:nvPicPr>
        <p:blipFill>
          <a:blip r:embed="rId2" cstate="print"/>
          <a:stretch>
            <a:fillRect/>
          </a:stretch>
        </p:blipFill>
        <p:spPr>
          <a:xfrm>
            <a:off x="0" y="0"/>
            <a:ext cx="9144000" cy="470690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3400" y="764704"/>
            <a:ext cx="4974704" cy="6093296"/>
          </a:xfrm>
        </p:spPr>
        <p:txBody>
          <a:bodyPr>
            <a:normAutofit/>
          </a:bodyPr>
          <a:lstStyle/>
          <a:p>
            <a:pPr algn="l"/>
            <a:r>
              <a:rPr lang="it-IT" sz="3600" b="1" dirty="0" smtClean="0"/>
              <a:t>La tutela della salute passa anche attraverso la tutela dell’ambiente.</a:t>
            </a:r>
          </a:p>
          <a:p>
            <a:pPr algn="l"/>
            <a:r>
              <a:rPr lang="it-IT" sz="3600" b="1" dirty="0" smtClean="0"/>
              <a:t>Se il cittadino è responsabile dell’ambiente inquinato, il medico che ignora questo problema, lo è due volte.</a:t>
            </a:r>
            <a:endParaRPr lang="it-IT" sz="3600" b="1" dirty="0"/>
          </a:p>
        </p:txBody>
      </p:sp>
      <p:pic>
        <p:nvPicPr>
          <p:cNvPr id="4" name="Immagine 3" descr="imagesCAVHD140.jpg"/>
          <p:cNvPicPr>
            <a:picLocks noChangeAspect="1"/>
          </p:cNvPicPr>
          <p:nvPr/>
        </p:nvPicPr>
        <p:blipFill>
          <a:blip r:embed="rId2" cstate="print"/>
          <a:stretch>
            <a:fillRect/>
          </a:stretch>
        </p:blipFill>
        <p:spPr>
          <a:xfrm>
            <a:off x="5508104" y="836712"/>
            <a:ext cx="3384376" cy="5256584"/>
          </a:xfrm>
          <a:prstGeom prst="rect">
            <a:avLst/>
          </a:prstGeom>
        </p:spPr>
      </p:pic>
      <p:sp>
        <p:nvSpPr>
          <p:cNvPr id="33794" name="AutoShape 2" descr="data:image/jpeg;base64,/9j/4AAQSkZJRgABAQAAAQABAAD/2wCEAAkGBhQSEBUUExQQFRUUFhwYGBgXGBkXFhgYGRYVFxwgHhcXICYfHB4lHRgVIC8jIygpLSwtHB4xNTAqNScsLSkBCQoKDgwOGg8PGiwkHyQuKSw1NS0uLC81NC0sLCkuLC8tMiksKiwsLCwsLCwsLDAsLCwtLCwuKiwsLCwsLCwtLP/AABEIAJAAeAMBIgACEQEDEQH/xAAcAAEAAgIDAQAAAAAAAAAAAAAAAwcFBgIECAH/xABAEAACAAQDBgMFBgMGBwAAAAABAgADESEEEjEFBgdBUWETcYEiUpGhsSMyQmLB0RTh8FNUcoKSkxUWFyQzdLP/xAAbAQABBQEBAAAAAAAAAAAAAAAAAQIDBAUGB//EADARAAEDAgQDBwMFAQAAAAAAAAEAAgMEEQUSITEiUWETQXGhsdHwgZHBFDKy4fFC/9oADAMBAAIRAxEAPwC74QhCJEiFzU0uAPnWto5mcK0Fz0EQmWSjfhLVp2qO0OASFa5t/iBg8CMlQ7gWly6W+FhGujjjJ/u0/wD1J+94xTcEsQTU4mQSbk5XqSbk/GMXtzhJi5C5kyTx+Lw65h/lbX0jp4KXCyA1z8zvEj2VF8k41A0Vr7v704TG+1JdS9LobOOV1OsZPaDzElHwJaO40Rm8NSOftBTT4R5kdJkmZcTJcxD3VgfkY3Pdfihi5TrLcHEqTQKf/LU8gw1PmIbU4G5vHC7MOR9/8Sx1Q2cLLa8ZxVnYeYFxWz5spSaE+JUnQHLmQK+osGjc9h7Xk4mUJuGeqmvsm1D0ZTdTE+0klNIbx1lmWELOHFUAAqdel7x56beBpOLmTsEWkKWOQKajJWozBq1B1obX5RWpqRlewiJuRw6ktP3uQfupHyGI8RuPNekJWIBOU2bp1ApcdRcRLGlbjb+S8fLCTcqYhBUr7wGrpW/mOXlG4S5nI+h6jv3jImhfC8seLEfNFYa4OFwpYQhECckIQgQkRzz7NiATYesSR1ZjM5XL7IDAknUihsBy8zDmhIVre+O/MvZoRchmTHuEBy+zWhYtTrFe7S4zYx2+yWVKWulM5PmWt8BFn7xbj4XHOrz1fMgygqxU0rW9IxP/AEe2f7s//daNujnw+OMGVhL+/S49VVlZM48JsFXZ4u7Q9+T/ALYjObvcaHBy4xAw9+WKEea9PL4Rsk/g5gSpC+OppY+ITQ9aGxjRtv8ACPFSAWk5Z6jQLaZT/CdfSNJkmF1QyZQ3xFvNQFtRHre6s4ydn7Ul5vsZtbVFBMU6/wCIGOtuzw0w+DntOUu7XCB6HID0794ohXmSXt4kt1PdWEW1wz3wxuKbJMUTJaC802I6Dox5dudaiK9Zh81LC4xS3Z3gn5dSRzNkcMzdVi+Lm9c0t/CBJsqWDVnNQJ3sqaC1CoJvc1tpFYxenFLb8vD4TIVlTJk45URwGCintPTW3I9TFF0paNXBHZqUWZlHrzKr1Q497qXCYt5TrMlsyOpBVgbgjp/V+dovvcXfFNoSKOUWeg+0QG/KjqOht5G3SPP8djAbRmSHEyU7I66MpodCPhcxPiOHtrGaaOGx/HgmQTGM9F6hBPvfIR9qevyjzp/z/tD+9z/iP2jI7v8AEbFpipLTsRNeVnAdWK0yk0Oo5VrXlSOdfgNQ1pdmabePsroq2E2sVfUp6kg0qD8jp+sI4E0ZTrmsaX5V+oA9YRz5VxcsQK5RyrfyAJiv+Ku+c/BmVKkEIZili1ATQECgrYRv2Nm5VzH8JHrW36xidvbn4bFzEmT0LmWCAK0FCa3i5RyRRStfMLtF9Oqila5zSG7rz1ittT5jZnnTmbqXbz5EfSIf+ITP7Sb/AK2/eL/n4/ZeCPhMcHKOuXKCfWgNPWOEve3ZLEATcHUmgqoHzK0HrHSjF9Lspzb5yCpfp+b1Q8ja05GDLNnAjQh2qPQmN92BxmnS8q4mWs1ffX2Xp1poY2reLhdhcUPEkESnYVDJQy2retBbnyitd4+HeKwdSU8SWL55d6D8y6jrWJm1NBiADXgA8jofoUwslhNwrVXHbN2sgUmU7EVyt7M1evcc9O8bBLwgw8gjDylOVfZlqVQMQPeNq9zFFbpbi4nFuGQNKQXE01Xn+DqflrFu7c3gl7LwSh3LzFTJLDXaa4WxPYWLHQeojDrqRsT2wQvLtf28vtorcMmYFzhbqqQ3pn4h8XNOKDCbmIKsa5VqSqj8oBFOooecYqJsbi2mzHmOSXmMWY9SST/IRDHaxNyMDdNANtvospxuSUhCESJqQIqCOv6whCpV6a2djhMwkmdSgdJbgHUZgtPrCOtu4tdmYf8A9WX/APIQjzbsmlzhyJW4XEWWWYZmuLKbdzTX0qPnFN8SeIbzpk3CyCokKQrOpOaYQPaGYWyVtbWnQ0i1tpTpi4Wc0sFpgSYVFK1ajZRQUryFrx5rwWEaa6S5as7NQKq6kxr4JTRyPdLJ/wA7e/kq1U8gBo71ExqawrF07u8IcOkgfxa+LOa5o7qiflGRhXz+giHbnBiQ5rhpjSTX7r1mJS2mjD1J1jXGOUmfJc25209/JVv0klrqtNi734rCWkzWC+4faln/ACtX5RZOw+Mcl6Li5bSidWWrS+xK3cc6/epTUxqGK4S7QQjLLlzLapMSldKfaFb84yexODOIZ1OJeXLlUJYI+aYDyXTKD3qRENYcMmbne5t+h18vyE+Lt2GwH3Vu7PxUubLDymRkP3WQgqaWsRaxqOxih+Jqsu0HV55nkAXIC5BchKLYUFDYCtaxaO929knZeHWVLVDMyUlShYBRbM2WlB2FCxBpoSKJxeJaY7O7Fmcksx1JOp/r5RUwKleHuntw7C/f86blSVcgsG96ihCEdWs1IQhAhIVhGY3Q2ScTjpErkZgLaWVPbNj2WnrDJJBG0vOwF05oubK/938MyYHDy3GVlkS0YcwcgU3EIyLCpApav0r/AChHmXaOuXc9Vu5VxY0Yqxs+nw9ofC/x6RQ++m4c7AzmaUsxpBqyOgNUHNWy3FBauhHesX7Nkq1KgGmnUHseURFWX849Af2MXKKufSuzN1vuD3qOWISCxXmnCbwYmUpWXiMQgBrRJjgA9wDGc2VxPx2Ht4viqKWnDOaAmoz2N66kmLf2ruhgcST4kmVnIIqB4cy5qTVaGve+sa/O4L4NmJWZiVB0UMrAeRZSfiY3RilDMLTx2+gPnuqvYStPC5YXDccTl+0woLc8kzKvaxBMdLbXGfETVyyJaSKj7xPiODetARl6ag+UZZ+Ba1NMW4FTSssE05VOa5iDG8EhLlu/8WxyqzU8IXopPvdoRjsHDrgfy9NkpFTa3sqxxeMea5eY7u7asxJY+piKPgMfY6gADQLOJvukIQgQucmSzkKqszHQKKknWwHaLN3e4LF0SZi5jISATKQDMt9C5rfLrQWPlGR4U7jmSoxc4DO6fZDmiNWrHuwpQG4GutBYstC1CaheQrr0JI+kcpiWLvzmOnNgNz15D5/ejBTC2Z4Wn4bhFs9HBKzXp+F5hynzCgH5xmdlblYPDTBMkSESYAQGBYkA2NMxNIziyVGgEcsg6CMCSsnkFnPcR4n3VwRtGwCilLVi3oPLX6/SETAR8iqSnr7CEIRCjmYdWKllUlCSpIqVJBBp0sSIDDqNBTyqPpEkIW5QuJQd/iY6O1H/AO1mk/2Tm9tUbX5R3JzWpY1NPTn8o07ivtsSNnMgpmnnwgD7urmnYfWLFNE6WVrG7kpj3BrSVQoFh5CPsIR6asJI33hhuP8AxUwYibTwZTiikV8VxfmKZAdepjEbkbkzMfN5pJQjxJnfov5qfCtYvnCYJJUpZEoZFRQoAN1UWr/PmY53GMSETewiPEd+g91dpoM3G7ZTlcxy/hFz0J6fr8I7EcUQAADQRyjjCVppCEIRCQhCBCQhCBCQhHCc9BbXl5wo1QuGrV5Lb15/t8YpXjBt7xsWJCtVMOL0/tGFWv2GUepiyd995v4DBtMFDMY5JYNgXNbmnQAt6R56mzSzFmJZiSSTckk1JJ6kx02BUmZ5qHbDQePz1VGrksMgXGM5unulNx87w09lFvMmEeygP1Y8h66RFuru2+OxKyUOUau9KhEGp8+Q7mL/ANkbIlYSSkiQlAOXMnmzHr1Pp2jVxTExSjs4/wB58uqr08GfiOy57K2YmGkpIlUoootbmvMtTX+hGRkyQo6nmTqY+SJNLmhY6n9u0SxwznEk6rVASEIQxKkIQgQkIQgQkIQgQkRMfa8h87/p9YliIscx0pQU68wf0hQhUdxc20Z2PMoEZMOoUAe+wDPXv90U09mNJlyyxCi5YgAdSSABXlekbHxIwrJtTEZrZ3DjurKKfQj0jp7m7P8AH2hh5ZBIM1SwBp7K+0fpHotLlho2ubsG38rlY0l3Sm/NXvu1u5KwOGEuWpJsXalXd7CpPnpyAjNSpVCSTUn4CnIRxa7qLWq3foPrE0eeve55zONyd1sAAaBIQhEaVIQhAhIQhAhIQhAhIQhAhIinro3T6W+kSwhQbIWjcSNwzjkWbKp48oUANhMWtcpPIgkkHuesaZwt3emS9qETpUxGkymb2gQAxIUGuhBBbrFzFCulx00Pof0jiZoFzUcrgix7xpxYjKyndT7tIt1F1A6FpeH965SgMzHmKDy56+sTRDhfu194k/HTTtSJozCpwkIQhEJCEIEJCEIEJCEIEL//2Q=="/>
          <p:cNvSpPr>
            <a:spLocks noChangeAspect="1" noChangeArrowheads="1"/>
          </p:cNvSpPr>
          <p:nvPr/>
        </p:nvSpPr>
        <p:spPr bwMode="auto">
          <a:xfrm>
            <a:off x="63500" y="-668338"/>
            <a:ext cx="1143000" cy="13716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Immagine 7" descr="police_giu.jpg"/>
          <p:cNvPicPr>
            <a:picLocks noChangeAspect="1"/>
          </p:cNvPicPr>
          <p:nvPr/>
        </p:nvPicPr>
        <p:blipFill>
          <a:blip r:embed="rId3" cstate="print"/>
          <a:stretch>
            <a:fillRect/>
          </a:stretch>
        </p:blipFill>
        <p:spPr>
          <a:xfrm>
            <a:off x="7740352" y="980728"/>
            <a:ext cx="1152128" cy="1296144"/>
          </a:xfrm>
          <a:prstGeom prst="rect">
            <a:avLst/>
          </a:prstGeom>
        </p:spPr>
      </p:pic>
      <p:pic>
        <p:nvPicPr>
          <p:cNvPr id="7" name="Immagine 6" descr="police_giu.jpg"/>
          <p:cNvPicPr>
            <a:picLocks noChangeAspect="1"/>
          </p:cNvPicPr>
          <p:nvPr/>
        </p:nvPicPr>
        <p:blipFill>
          <a:blip r:embed="rId3" cstate="print"/>
          <a:stretch>
            <a:fillRect/>
          </a:stretch>
        </p:blipFill>
        <p:spPr>
          <a:xfrm>
            <a:off x="9540552" y="1916832"/>
            <a:ext cx="1152128" cy="1296144"/>
          </a:xfrm>
          <a:prstGeom prst="rect">
            <a:avLst/>
          </a:prstGeom>
        </p:spPr>
      </p:pic>
      <p:pic>
        <p:nvPicPr>
          <p:cNvPr id="9" name="Immagine 8" descr="police_giu.jpg"/>
          <p:cNvPicPr>
            <a:picLocks noChangeAspect="1"/>
          </p:cNvPicPr>
          <p:nvPr/>
        </p:nvPicPr>
        <p:blipFill>
          <a:blip r:embed="rId3" cstate="print"/>
          <a:stretch>
            <a:fillRect/>
          </a:stretch>
        </p:blipFill>
        <p:spPr>
          <a:xfrm>
            <a:off x="9692952" y="2069232"/>
            <a:ext cx="1152128" cy="129614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29600" cy="639762"/>
          </a:xfrm>
        </p:spPr>
        <p:txBody>
          <a:bodyPr>
            <a:normAutofit fontScale="90000"/>
          </a:bodyPr>
          <a:lstStyle/>
          <a:p>
            <a:pPr eaLnBrk="1" hangingPunct="1">
              <a:defRPr/>
            </a:pPr>
            <a:r>
              <a:rPr lang="it-IT" sz="4000">
                <a:solidFill>
                  <a:srgbClr val="FFFF00"/>
                </a:solidFill>
                <a:ea typeface="+mj-ea"/>
                <a:cs typeface="+mj-cs"/>
              </a:rPr>
              <a:t>Il Costo della Salute</a:t>
            </a:r>
          </a:p>
        </p:txBody>
      </p:sp>
      <p:sp>
        <p:nvSpPr>
          <p:cNvPr id="146435" name="Rectangle 3"/>
          <p:cNvSpPr>
            <a:spLocks noGrp="1" noChangeArrowheads="1"/>
          </p:cNvSpPr>
          <p:nvPr>
            <p:ph type="body" idx="1"/>
          </p:nvPr>
        </p:nvSpPr>
        <p:spPr>
          <a:xfrm>
            <a:off x="0" y="1600200"/>
            <a:ext cx="9144000" cy="5029200"/>
          </a:xfrm>
        </p:spPr>
        <p:txBody>
          <a:bodyPr/>
          <a:lstStyle/>
          <a:p>
            <a:pPr algn="ctr" eaLnBrk="1" hangingPunct="1">
              <a:lnSpc>
                <a:spcPct val="80000"/>
              </a:lnSpc>
              <a:buFont typeface="Wingdings" charset="2"/>
              <a:buNone/>
              <a:defRPr/>
            </a:pPr>
            <a:r>
              <a:rPr lang="it-IT" b="1" dirty="0" smtClean="0">
                <a:solidFill>
                  <a:srgbClr val="00FFFF"/>
                </a:solidFill>
                <a:latin typeface="Arial" charset="0"/>
              </a:rPr>
              <a:t>1 euro</a:t>
            </a:r>
            <a:r>
              <a:rPr lang="it-IT" b="1" dirty="0" smtClean="0">
                <a:latin typeface="Arial" charset="0"/>
              </a:rPr>
              <a:t> speso per abbattere </a:t>
            </a:r>
          </a:p>
          <a:p>
            <a:pPr algn="ctr" eaLnBrk="1" hangingPunct="1">
              <a:lnSpc>
                <a:spcPct val="80000"/>
              </a:lnSpc>
              <a:buFont typeface="Wingdings" charset="2"/>
              <a:buNone/>
              <a:defRPr/>
            </a:pPr>
            <a:r>
              <a:rPr lang="it-IT" b="1" dirty="0" smtClean="0">
                <a:latin typeface="Arial" charset="0"/>
              </a:rPr>
              <a:t>l’ inquinamento</a:t>
            </a:r>
          </a:p>
          <a:p>
            <a:pPr algn="ctr" eaLnBrk="1" hangingPunct="1">
              <a:lnSpc>
                <a:spcPct val="80000"/>
              </a:lnSpc>
              <a:buFont typeface="Wingdings" charset="2"/>
              <a:buNone/>
              <a:defRPr/>
            </a:pPr>
            <a:r>
              <a:rPr lang="it-IT" b="1" dirty="0" smtClean="0">
                <a:latin typeface="Arial" charset="0"/>
              </a:rPr>
              <a:t>=</a:t>
            </a:r>
          </a:p>
          <a:p>
            <a:pPr algn="ctr" eaLnBrk="1" hangingPunct="1">
              <a:lnSpc>
                <a:spcPct val="80000"/>
              </a:lnSpc>
              <a:buFont typeface="Wingdings" charset="2"/>
              <a:buNone/>
              <a:defRPr/>
            </a:pPr>
            <a:r>
              <a:rPr lang="it-IT" b="1" dirty="0" smtClean="0">
                <a:solidFill>
                  <a:srgbClr val="00FFFF"/>
                </a:solidFill>
                <a:latin typeface="Arial" charset="0"/>
              </a:rPr>
              <a:t>10 euro</a:t>
            </a:r>
            <a:r>
              <a:rPr lang="it-IT" b="1" dirty="0" smtClean="0">
                <a:latin typeface="Arial" charset="0"/>
              </a:rPr>
              <a:t> risparmiati</a:t>
            </a:r>
          </a:p>
          <a:p>
            <a:pPr algn="ctr" eaLnBrk="1" hangingPunct="1">
              <a:lnSpc>
                <a:spcPct val="80000"/>
              </a:lnSpc>
              <a:buFont typeface="Wingdings" charset="2"/>
              <a:buNone/>
              <a:defRPr/>
            </a:pPr>
            <a:r>
              <a:rPr lang="it-IT" b="1" dirty="0" smtClean="0">
                <a:latin typeface="Arial" charset="0"/>
              </a:rPr>
              <a:t> </a:t>
            </a:r>
            <a:r>
              <a:rPr lang="it-IT" sz="2800" b="1" dirty="0" smtClean="0">
                <a:latin typeface="Arial" charset="0"/>
              </a:rPr>
              <a:t>(6 euro  in costi  sanitari, 4 euro per la  previdenza)</a:t>
            </a:r>
          </a:p>
          <a:p>
            <a:pPr algn="ctr" eaLnBrk="1" hangingPunct="1">
              <a:lnSpc>
                <a:spcPct val="80000"/>
              </a:lnSpc>
              <a:buFont typeface="Wingdings" charset="2"/>
              <a:buNone/>
              <a:defRPr/>
            </a:pPr>
            <a:r>
              <a:rPr lang="it-IT" sz="2000" dirty="0" smtClean="0">
                <a:latin typeface="Arial Black" charset="0"/>
              </a:rPr>
              <a:t> </a:t>
            </a:r>
            <a:r>
              <a:rPr lang="it-IT" sz="2000" dirty="0" smtClean="0">
                <a:latin typeface="Arial" charset="0"/>
              </a:rPr>
              <a:t>	</a:t>
            </a:r>
            <a:r>
              <a:rPr lang="it-IT" sz="2000" i="1" dirty="0" smtClean="0">
                <a:solidFill>
                  <a:srgbClr val="66FFFF"/>
                </a:solidFill>
                <a:latin typeface="Arial" charset="0"/>
              </a:rPr>
              <a:t>(Rapporto OKOPEL,C.E. 1999)</a:t>
            </a:r>
            <a:r>
              <a:rPr lang="it-IT" sz="1600" i="1" dirty="0" smtClean="0">
                <a:solidFill>
                  <a:srgbClr val="66FFFF"/>
                </a:solidFill>
                <a:latin typeface="Arial Black" charset="0"/>
              </a:rPr>
              <a:t>  </a:t>
            </a:r>
          </a:p>
          <a:p>
            <a:pPr eaLnBrk="1" hangingPunct="1">
              <a:lnSpc>
                <a:spcPct val="80000"/>
              </a:lnSpc>
              <a:buFont typeface="Wingdings" charset="2"/>
              <a:buNone/>
              <a:defRPr/>
            </a:pPr>
            <a:endParaRPr lang="it-IT" sz="2000" i="1" dirty="0" smtClean="0">
              <a:solidFill>
                <a:srgbClr val="FFFF00"/>
              </a:solidFill>
              <a:latin typeface="Arial" charset="0"/>
            </a:endParaRPr>
          </a:p>
          <a:p>
            <a:pPr eaLnBrk="1" hangingPunct="1">
              <a:lnSpc>
                <a:spcPct val="80000"/>
              </a:lnSpc>
              <a:buFont typeface="Wingdings" charset="2"/>
              <a:buNone/>
              <a:defRPr/>
            </a:pPr>
            <a:endParaRPr lang="it-IT" sz="2000" dirty="0" smtClean="0">
              <a:solidFill>
                <a:srgbClr val="FFFF00"/>
              </a:solidFill>
              <a:latin typeface="Arial" charset="0"/>
            </a:endParaRPr>
          </a:p>
          <a:p>
            <a:pPr algn="ctr" eaLnBrk="1" hangingPunct="1">
              <a:lnSpc>
                <a:spcPct val="90000"/>
              </a:lnSpc>
              <a:buFont typeface="Wingdings" charset="2"/>
              <a:buNone/>
              <a:defRPr/>
            </a:pPr>
            <a:r>
              <a:rPr lang="it-IT" sz="2400" i="1" dirty="0" smtClean="0">
                <a:solidFill>
                  <a:srgbClr val="CCECFF"/>
                </a:solidFill>
              </a:rPr>
              <a:t> </a:t>
            </a:r>
          </a:p>
          <a:p>
            <a:pPr eaLnBrk="1" hangingPunct="1">
              <a:lnSpc>
                <a:spcPct val="80000"/>
              </a:lnSpc>
              <a:buFont typeface="Wingdings" charset="2"/>
              <a:buNone/>
              <a:defRPr/>
            </a:pPr>
            <a:endParaRPr lang="it-IT" sz="2000" i="1" dirty="0" smtClean="0">
              <a:solidFill>
                <a:srgbClr val="FFFF00"/>
              </a:solidFill>
              <a:latin typeface="Arial" charset="0"/>
            </a:endParaRPr>
          </a:p>
          <a:p>
            <a:pPr eaLnBrk="1" hangingPunct="1">
              <a:lnSpc>
                <a:spcPct val="80000"/>
              </a:lnSpc>
              <a:buFont typeface="Wingdings" charset="2"/>
              <a:buNone/>
              <a:defRPr/>
            </a:pPr>
            <a:r>
              <a:rPr lang="it-IT" sz="600" dirty="0" smtClean="0">
                <a:latin typeface="Arial Black" charset="0"/>
              </a:rPr>
              <a:t>                                        </a:t>
            </a:r>
            <a:endParaRPr lang="it-IT" sz="800" dirty="0" smtClean="0">
              <a:latin typeface="Arial Black" charset="0"/>
            </a:endParaRPr>
          </a:p>
          <a:p>
            <a:pPr eaLnBrk="1" hangingPunct="1">
              <a:lnSpc>
                <a:spcPct val="80000"/>
              </a:lnSpc>
              <a:buFont typeface="Wingdings" charset="2"/>
              <a:buNone/>
              <a:defRPr/>
            </a:pPr>
            <a:endParaRPr lang="it-IT" sz="800" b="1" i="1" dirty="0" smtClean="0">
              <a:latin typeface="Arial Black"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692696"/>
            <a:ext cx="6624736" cy="4154984"/>
          </a:xfrm>
          <a:prstGeom prst="rect">
            <a:avLst/>
          </a:prstGeom>
        </p:spPr>
        <p:txBody>
          <a:bodyPr wrap="square">
            <a:spAutoFit/>
          </a:bodyPr>
          <a:lstStyle/>
          <a:p>
            <a:r>
              <a:rPr lang="it-IT" sz="4400" dirty="0" smtClean="0">
                <a:latin typeface="Comic Sans MS" pitchFamily="66" charset="0"/>
              </a:rPr>
              <a:t>L’ambiente di vita e di lavoro - unitamente ai fattori socio-economici  rappresenta infatti un fattore determinante per la salute umana</a:t>
            </a:r>
            <a:endParaRPr lang="it-IT" sz="4400" dirty="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685800" y="1143000"/>
            <a:ext cx="7772400" cy="4953000"/>
          </a:xfrm>
        </p:spPr>
        <p:txBody>
          <a:bodyPr/>
          <a:lstStyle/>
          <a:p>
            <a:pPr algn="ctr" eaLnBrk="1" hangingPunct="1">
              <a:lnSpc>
                <a:spcPct val="90000"/>
              </a:lnSpc>
              <a:buFont typeface="Wingdings" charset="2"/>
              <a:buNone/>
              <a:defRPr/>
            </a:pPr>
            <a:r>
              <a:rPr lang="it-IT" sz="2800" i="1" smtClean="0">
                <a:solidFill>
                  <a:srgbClr val="CCECFF"/>
                </a:solidFill>
              </a:rPr>
              <a:t>   </a:t>
            </a:r>
          </a:p>
          <a:p>
            <a:pPr algn="ctr" eaLnBrk="1" hangingPunct="1">
              <a:lnSpc>
                <a:spcPct val="90000"/>
              </a:lnSpc>
              <a:buFont typeface="Wingdings" charset="2"/>
              <a:buNone/>
              <a:defRPr/>
            </a:pPr>
            <a:r>
              <a:rPr lang="it-IT" sz="4000" b="1" i="1" smtClean="0">
                <a:solidFill>
                  <a:srgbClr val="66FFFF"/>
                </a:solidFill>
                <a:latin typeface="Arial" charset="0"/>
              </a:rPr>
              <a:t> </a:t>
            </a:r>
            <a:r>
              <a:rPr lang="it-IT" sz="4000" i="1" smtClean="0">
                <a:solidFill>
                  <a:srgbClr val="66FFFF"/>
                </a:solidFill>
                <a:latin typeface="Arial" charset="0"/>
              </a:rPr>
              <a:t>L’ Italia potrebbe risparmiare 28 miliardi di Euro l’ anno riducendo l’ inquinamento atmosferico</a:t>
            </a:r>
          </a:p>
          <a:p>
            <a:pPr eaLnBrk="1" hangingPunct="1">
              <a:lnSpc>
                <a:spcPct val="90000"/>
              </a:lnSpc>
              <a:buFont typeface="Wingdings" charset="2"/>
              <a:buNone/>
              <a:defRPr/>
            </a:pPr>
            <a:endParaRPr lang="it-IT" sz="4000" b="1" i="1" smtClean="0">
              <a:solidFill>
                <a:srgbClr val="66CCFF"/>
              </a:solidFill>
              <a:latin typeface="Arial" charset="0"/>
            </a:endParaRPr>
          </a:p>
          <a:p>
            <a:pPr eaLnBrk="1" hangingPunct="1">
              <a:lnSpc>
                <a:spcPct val="90000"/>
              </a:lnSpc>
              <a:buFont typeface="Wingdings" charset="2"/>
              <a:buNone/>
              <a:defRPr/>
            </a:pPr>
            <a:r>
              <a:rPr lang="it-IT" sz="2800" i="1" smtClean="0">
                <a:solidFill>
                  <a:srgbClr val="CCECFF"/>
                </a:solidFill>
                <a:latin typeface="Arial Black" charset="0"/>
              </a:rPr>
              <a:t>   </a:t>
            </a:r>
          </a:p>
          <a:p>
            <a:pPr eaLnBrk="1" hangingPunct="1">
              <a:lnSpc>
                <a:spcPct val="90000"/>
              </a:lnSpc>
              <a:buFont typeface="Wingdings" charset="2"/>
              <a:buNone/>
              <a:defRPr/>
            </a:pPr>
            <a:r>
              <a:rPr lang="it-IT" sz="2800" i="1" smtClean="0">
                <a:solidFill>
                  <a:srgbClr val="66FFFF"/>
                </a:solidFill>
                <a:latin typeface="Arial" charset="0"/>
              </a:rPr>
              <a:t>                         (OMS 22/06/2005)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1700808"/>
            <a:ext cx="7488832" cy="4154984"/>
          </a:xfrm>
          <a:prstGeom prst="rect">
            <a:avLst/>
          </a:prstGeom>
          <a:noFill/>
        </p:spPr>
        <p:txBody>
          <a:bodyPr wrap="square" rtlCol="0">
            <a:spAutoFit/>
          </a:bodyPr>
          <a:lstStyle/>
          <a:p>
            <a:r>
              <a:rPr lang="it-IT" sz="6600" dirty="0" smtClean="0"/>
              <a:t>Consulta Molisana per </a:t>
            </a:r>
          </a:p>
          <a:p>
            <a:r>
              <a:rPr lang="it-IT" sz="6600" dirty="0" smtClean="0"/>
              <a:t>La Tutela dell’Ambiente</a:t>
            </a:r>
            <a:endParaRPr lang="it-IT" sz="6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forza del gruppo"/>
          <p:cNvPicPr>
            <a:picLocks noChangeAspect="1" noChangeArrowheads="1"/>
          </p:cNvPicPr>
          <p:nvPr/>
        </p:nvPicPr>
        <p:blipFill>
          <a:blip r:embed="rId2" cstate="print"/>
          <a:srcRect/>
          <a:stretch>
            <a:fillRect/>
          </a:stretch>
        </p:blipFill>
        <p:spPr bwMode="auto">
          <a:xfrm>
            <a:off x="0" y="0"/>
            <a:ext cx="1008112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t0.gstatic.com/images?q=tbn:ANd9GcSSmadVUxzfoUFStZqLuqLUdq9kuJAdcMVeO333idIt4dk9D4vEDg"/>
          <p:cNvPicPr>
            <a:picLocks noChangeAspect="1" noChangeArrowheads="1"/>
          </p:cNvPicPr>
          <p:nvPr/>
        </p:nvPicPr>
        <p:blipFill>
          <a:blip r:embed="rId2" cstate="print"/>
          <a:srcRect/>
          <a:stretch>
            <a:fillRect/>
          </a:stretch>
        </p:blipFill>
        <p:spPr bwMode="auto">
          <a:xfrm>
            <a:off x="0" y="0"/>
            <a:ext cx="9146668" cy="6858000"/>
          </a:xfrm>
          <a:prstGeom prst="rect">
            <a:avLst/>
          </a:prstGeom>
          <a:noFill/>
        </p:spPr>
      </p:pic>
      <p:sp>
        <p:nvSpPr>
          <p:cNvPr id="4" name="CasellaDiTesto 3"/>
          <p:cNvSpPr txBox="1"/>
          <p:nvPr/>
        </p:nvSpPr>
        <p:spPr>
          <a:xfrm>
            <a:off x="179512" y="332656"/>
            <a:ext cx="8964488" cy="1200329"/>
          </a:xfrm>
          <a:prstGeom prst="rect">
            <a:avLst/>
          </a:prstGeom>
          <a:noFill/>
        </p:spPr>
        <p:txBody>
          <a:bodyPr wrap="square" rtlCol="0">
            <a:spAutoFit/>
          </a:bodyPr>
          <a:lstStyle/>
          <a:p>
            <a:pPr algn="ctr"/>
            <a:r>
              <a:rPr lang="it-IT" sz="3600" b="1" dirty="0" smtClean="0">
                <a:solidFill>
                  <a:srgbClr val="002060"/>
                </a:solidFill>
              </a:rPr>
              <a:t>L'uomo è l'unico essere vivente che distrugge l'ambiente che gli permette di vivere</a:t>
            </a:r>
            <a:r>
              <a:rPr lang="it-IT" b="1" dirty="0" smtClean="0">
                <a:solidFill>
                  <a:srgbClr val="002060"/>
                </a:solidFill>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Public\Pictures\Sample Pictures\Pengui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C:\Users\Public\Pictures\Sample Pictures\Penguins.jpg"/>
          <p:cNvPicPr>
            <a:picLocks noChangeAspect="1" noChangeArrowheads="1"/>
          </p:cNvPicPr>
          <p:nvPr/>
        </p:nvPicPr>
        <p:blipFill>
          <a:blip r:embed="rId2" cstate="print"/>
          <a:srcRect/>
          <a:stretch>
            <a:fillRect/>
          </a:stretch>
        </p:blipFill>
        <p:spPr bwMode="auto">
          <a:xfrm>
            <a:off x="-108520" y="-171400"/>
            <a:ext cx="9144000" cy="6858000"/>
          </a:xfrm>
          <a:prstGeom prst="rect">
            <a:avLst/>
          </a:prstGeom>
          <a:noFill/>
        </p:spPr>
      </p:pic>
      <p:sp>
        <p:nvSpPr>
          <p:cNvPr id="5" name="Rettangolo 4"/>
          <p:cNvSpPr/>
          <p:nvPr/>
        </p:nvSpPr>
        <p:spPr>
          <a:xfrm rot="21129177">
            <a:off x="344305" y="2553241"/>
            <a:ext cx="4986046" cy="1200329"/>
          </a:xfrm>
          <a:prstGeom prst="rect">
            <a:avLst/>
          </a:prstGeom>
        </p:spPr>
        <p:txBody>
          <a:bodyPr wrap="square">
            <a:spAutoFit/>
          </a:bodyPr>
          <a:lstStyle/>
          <a:p>
            <a:r>
              <a:rPr lang="it-IT" sz="3600" dirty="0" err="1" smtClean="0">
                <a:solidFill>
                  <a:srgbClr val="FF0000"/>
                </a:solidFill>
              </a:rPr>
              <a:t>Laudato</a:t>
            </a:r>
            <a:r>
              <a:rPr lang="it-IT" sz="3600" dirty="0" smtClean="0">
                <a:solidFill>
                  <a:srgbClr val="FF0000"/>
                </a:solidFill>
              </a:rPr>
              <a:t> </a:t>
            </a:r>
            <a:r>
              <a:rPr lang="it-IT" sz="3600" dirty="0" err="1" smtClean="0">
                <a:solidFill>
                  <a:srgbClr val="FF0000"/>
                </a:solidFill>
              </a:rPr>
              <a:t>sie</a:t>
            </a:r>
            <a:r>
              <a:rPr lang="it-IT" sz="3600" dirty="0" smtClean="0">
                <a:solidFill>
                  <a:srgbClr val="FF0000"/>
                </a:solidFill>
              </a:rPr>
              <a:t>, mi' Signore </a:t>
            </a:r>
            <a:r>
              <a:rPr lang="it-IT" sz="3600" dirty="0" err="1" smtClean="0">
                <a:solidFill>
                  <a:srgbClr val="FF0000"/>
                </a:solidFill>
              </a:rPr>
              <a:t>cum</a:t>
            </a:r>
            <a:r>
              <a:rPr lang="it-IT" sz="3600" dirty="0" smtClean="0">
                <a:solidFill>
                  <a:srgbClr val="FF0000"/>
                </a:solidFill>
              </a:rPr>
              <a:t> </a:t>
            </a:r>
            <a:r>
              <a:rPr lang="it-IT" sz="3600" dirty="0" err="1" smtClean="0">
                <a:solidFill>
                  <a:srgbClr val="FF0000"/>
                </a:solidFill>
              </a:rPr>
              <a:t>tuctele</a:t>
            </a:r>
            <a:r>
              <a:rPr lang="it-IT" sz="3600" dirty="0" smtClean="0">
                <a:solidFill>
                  <a:srgbClr val="FF0000"/>
                </a:solidFill>
              </a:rPr>
              <a:t> Tue creature</a:t>
            </a:r>
            <a:endParaRPr lang="it-IT" sz="36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corrierecaraibi.com/images/delfini350.JPG"/>
          <p:cNvPicPr>
            <a:picLocks noChangeAspect="1" noChangeArrowheads="1"/>
          </p:cNvPicPr>
          <p:nvPr/>
        </p:nvPicPr>
        <p:blipFill>
          <a:blip r:embed="rId2" cstate="print"/>
          <a:srcRect/>
          <a:stretch>
            <a:fillRect/>
          </a:stretch>
        </p:blipFill>
        <p:spPr bwMode="auto">
          <a:xfrm>
            <a:off x="0" y="116632"/>
            <a:ext cx="9578558" cy="6741368"/>
          </a:xfrm>
          <a:prstGeom prst="rect">
            <a:avLst/>
          </a:prstGeom>
          <a:noFill/>
        </p:spPr>
      </p:pic>
      <p:sp>
        <p:nvSpPr>
          <p:cNvPr id="4" name="Rettangolo 3"/>
          <p:cNvSpPr/>
          <p:nvPr/>
        </p:nvSpPr>
        <p:spPr>
          <a:xfrm>
            <a:off x="3779912" y="476672"/>
            <a:ext cx="4572000" cy="2862322"/>
          </a:xfrm>
          <a:prstGeom prst="rect">
            <a:avLst/>
          </a:prstGeom>
        </p:spPr>
        <p:txBody>
          <a:bodyPr>
            <a:spAutoFit/>
          </a:bodyPr>
          <a:lstStyle/>
          <a:p>
            <a:r>
              <a:rPr lang="it-IT" sz="18000" dirty="0" smtClean="0">
                <a:solidFill>
                  <a:srgbClr val="FFC000"/>
                </a:solidFill>
                <a:latin typeface="Calibri" pitchFamily="34" charset="0"/>
              </a:rPr>
              <a:t>?</a:t>
            </a:r>
            <a:endParaRPr lang="it-IT" sz="18000"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Risultati immagini per papa francesco"/>
          <p:cNvPicPr>
            <a:picLocks noChangeAspect="1" noChangeArrowheads="1"/>
          </p:cNvPicPr>
          <p:nvPr/>
        </p:nvPicPr>
        <p:blipFill>
          <a:blip r:embed="rId2" cstate="print"/>
          <a:srcRect/>
          <a:stretch>
            <a:fillRect/>
          </a:stretch>
        </p:blipFill>
        <p:spPr bwMode="auto">
          <a:xfrm>
            <a:off x="0" y="-603448"/>
            <a:ext cx="9324528" cy="7704856"/>
          </a:xfrm>
          <a:prstGeom prst="rect">
            <a:avLst/>
          </a:prstGeom>
          <a:noFill/>
        </p:spPr>
      </p:pic>
      <p:sp>
        <p:nvSpPr>
          <p:cNvPr id="5" name="CasellaDiTesto 4"/>
          <p:cNvSpPr txBox="1"/>
          <p:nvPr/>
        </p:nvSpPr>
        <p:spPr>
          <a:xfrm>
            <a:off x="5148064" y="0"/>
            <a:ext cx="7560840" cy="1938992"/>
          </a:xfrm>
          <a:prstGeom prst="rect">
            <a:avLst/>
          </a:prstGeom>
          <a:noFill/>
        </p:spPr>
        <p:txBody>
          <a:bodyPr wrap="square" rtlCol="0">
            <a:spAutoFit/>
          </a:bodyPr>
          <a:lstStyle/>
          <a:p>
            <a:r>
              <a:rPr lang="it-IT" sz="6000" dirty="0" smtClean="0"/>
              <a:t>Il Papa </a:t>
            </a:r>
          </a:p>
          <a:p>
            <a:r>
              <a:rPr lang="it-IT" sz="6000" dirty="0" smtClean="0"/>
              <a:t>“verde”</a:t>
            </a:r>
            <a:endParaRPr lang="it-IT" sz="6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Risultati immagini per Inquinamento"/>
          <p:cNvPicPr>
            <a:picLocks noChangeAspect="1" noChangeArrowheads="1"/>
          </p:cNvPicPr>
          <p:nvPr/>
        </p:nvPicPr>
        <p:blipFill>
          <a:blip r:embed="rId2" cstate="print"/>
          <a:srcRect/>
          <a:stretch>
            <a:fillRect/>
          </a:stretch>
        </p:blipFill>
        <p:spPr bwMode="auto">
          <a:xfrm>
            <a:off x="0" y="0"/>
            <a:ext cx="9144000" cy="6849177"/>
          </a:xfrm>
          <a:prstGeom prst="rect">
            <a:avLst/>
          </a:prstGeom>
          <a:noFill/>
        </p:spPr>
      </p:pic>
      <p:sp>
        <p:nvSpPr>
          <p:cNvPr id="3" name="Rettangolo 2"/>
          <p:cNvSpPr/>
          <p:nvPr/>
        </p:nvSpPr>
        <p:spPr>
          <a:xfrm>
            <a:off x="395536" y="620688"/>
            <a:ext cx="7272808" cy="4832092"/>
          </a:xfrm>
          <a:prstGeom prst="rect">
            <a:avLst/>
          </a:prstGeom>
        </p:spPr>
        <p:txBody>
          <a:bodyPr wrap="square">
            <a:spAutoFit/>
          </a:bodyPr>
          <a:lstStyle/>
          <a:p>
            <a:r>
              <a:rPr lang="it-IT" sz="4400" dirty="0" smtClean="0">
                <a:solidFill>
                  <a:srgbClr val="000099"/>
                </a:solidFill>
              </a:rPr>
              <a:t>Per quanto attiene la qualità dell’aria dobbiamo denunciare il fatto che la situazione nel nostro Paese, specie in aree con particolari caratteristiche orografiche, è particolarmente inquietante.</a:t>
            </a:r>
            <a:endParaRPr lang="it-IT" sz="4400" dirty="0">
              <a:solidFill>
                <a:srgbClr val="00009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Risultati immagini per inquinamento atmosferico"/>
          <p:cNvPicPr>
            <a:picLocks noChangeAspect="1" noChangeArrowheads="1"/>
          </p:cNvPicPr>
          <p:nvPr/>
        </p:nvPicPr>
        <p:blipFill>
          <a:blip r:embed="rId2" cstate="print"/>
          <a:srcRect/>
          <a:stretch>
            <a:fillRect/>
          </a:stretch>
        </p:blipFill>
        <p:spPr bwMode="auto">
          <a:xfrm>
            <a:off x="-1908720" y="-171400"/>
            <a:ext cx="11918608" cy="7029400"/>
          </a:xfrm>
          <a:prstGeom prst="rect">
            <a:avLst/>
          </a:prstGeom>
          <a:noFill/>
        </p:spPr>
      </p:pic>
      <p:sp>
        <p:nvSpPr>
          <p:cNvPr id="5" name="CasellaDiTesto 4"/>
          <p:cNvSpPr txBox="1"/>
          <p:nvPr/>
        </p:nvSpPr>
        <p:spPr>
          <a:xfrm>
            <a:off x="2195736" y="1628800"/>
            <a:ext cx="4673074" cy="2308324"/>
          </a:xfrm>
          <a:prstGeom prst="rect">
            <a:avLst/>
          </a:prstGeom>
          <a:noFill/>
        </p:spPr>
        <p:txBody>
          <a:bodyPr wrap="none" rtlCol="0">
            <a:spAutoFit/>
          </a:bodyPr>
          <a:lstStyle/>
          <a:p>
            <a:r>
              <a:rPr lang="it-IT" dirty="0" smtClean="0"/>
              <a:t>                                                                      </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sp>
        <p:nvSpPr>
          <p:cNvPr id="6" name="CasellaDiTesto 5"/>
          <p:cNvSpPr txBox="1"/>
          <p:nvPr/>
        </p:nvSpPr>
        <p:spPr>
          <a:xfrm>
            <a:off x="2483768" y="1052736"/>
            <a:ext cx="4673074" cy="2308324"/>
          </a:xfrm>
          <a:prstGeom prst="rect">
            <a:avLst/>
          </a:prstGeom>
          <a:noFill/>
        </p:spPr>
        <p:txBody>
          <a:bodyPr wrap="none" rtlCol="0">
            <a:spAutoFit/>
          </a:bodyPr>
          <a:lstStyle/>
          <a:p>
            <a:r>
              <a:rPr lang="it-IT" dirty="0" smtClean="0"/>
              <a:t>                                                                      </a:t>
            </a:r>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t>L</a:t>
            </a:r>
            <a:endParaRPr lang="it-IT" dirty="0"/>
          </a:p>
        </p:txBody>
      </p:sp>
      <p:pic>
        <p:nvPicPr>
          <p:cNvPr id="7" name="Picture 2" descr="Risultati immagini per inquinamento atmosferico"/>
          <p:cNvPicPr>
            <a:picLocks noChangeAspect="1" noChangeArrowheads="1"/>
          </p:cNvPicPr>
          <p:nvPr/>
        </p:nvPicPr>
        <p:blipFill>
          <a:blip r:embed="rId2" cstate="print"/>
          <a:srcRect/>
          <a:stretch>
            <a:fillRect/>
          </a:stretch>
        </p:blipFill>
        <p:spPr bwMode="auto">
          <a:xfrm>
            <a:off x="-1764704" y="260648"/>
            <a:ext cx="11918608" cy="7029400"/>
          </a:xfrm>
          <a:prstGeom prst="rect">
            <a:avLst/>
          </a:prstGeom>
          <a:noFill/>
        </p:spPr>
      </p:pic>
      <p:sp>
        <p:nvSpPr>
          <p:cNvPr id="8" name="Rettangolo 7"/>
          <p:cNvSpPr/>
          <p:nvPr/>
        </p:nvSpPr>
        <p:spPr>
          <a:xfrm>
            <a:off x="251520" y="548680"/>
            <a:ext cx="7416824" cy="4832092"/>
          </a:xfrm>
          <a:prstGeom prst="rect">
            <a:avLst/>
          </a:prstGeom>
        </p:spPr>
        <p:txBody>
          <a:bodyPr wrap="square">
            <a:spAutoFit/>
          </a:bodyPr>
          <a:lstStyle/>
          <a:p>
            <a:r>
              <a:rPr lang="it-IT" sz="4400" dirty="0" smtClean="0">
                <a:solidFill>
                  <a:srgbClr val="000099"/>
                </a:solidFill>
              </a:rPr>
              <a:t>L’ultimo rapporto dell’UE (</a:t>
            </a:r>
            <a:r>
              <a:rPr lang="it-IT" sz="4400" i="1" dirty="0" smtClean="0">
                <a:solidFill>
                  <a:srgbClr val="000099"/>
                </a:solidFill>
              </a:rPr>
              <a:t>EEA Report No 5/2015 - Air </a:t>
            </a:r>
            <a:r>
              <a:rPr lang="it-IT" sz="4400" i="1" dirty="0" err="1" smtClean="0">
                <a:solidFill>
                  <a:srgbClr val="000099"/>
                </a:solidFill>
              </a:rPr>
              <a:t>quality</a:t>
            </a:r>
            <a:r>
              <a:rPr lang="it-IT" sz="4400" i="1" dirty="0" smtClean="0">
                <a:solidFill>
                  <a:srgbClr val="000099"/>
                </a:solidFill>
              </a:rPr>
              <a:t> in </a:t>
            </a:r>
            <a:r>
              <a:rPr lang="it-IT" sz="4400" i="1" dirty="0" err="1" smtClean="0">
                <a:solidFill>
                  <a:srgbClr val="000099"/>
                </a:solidFill>
              </a:rPr>
              <a:t>Europe</a:t>
            </a:r>
            <a:r>
              <a:rPr lang="it-IT" sz="4400" i="1" dirty="0" smtClean="0">
                <a:solidFill>
                  <a:srgbClr val="000099"/>
                </a:solidFill>
              </a:rPr>
              <a:t> -2015</a:t>
            </a:r>
            <a:r>
              <a:rPr lang="it-IT" sz="4400" dirty="0" smtClean="0">
                <a:solidFill>
                  <a:srgbClr val="000099"/>
                </a:solidFill>
              </a:rPr>
              <a:t>) pone il nostro Paese al primo posto per morti premature in Europa a causa dei livelli di PM2.5, ossidi di azoto, ozono. </a:t>
            </a:r>
            <a:endParaRPr lang="it-IT" sz="4400" dirty="0">
              <a:solidFill>
                <a:srgbClr val="00009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92696"/>
            <a:ext cx="8496944" cy="5016758"/>
          </a:xfrm>
          <a:prstGeom prst="rect">
            <a:avLst/>
          </a:prstGeom>
        </p:spPr>
        <p:txBody>
          <a:bodyPr wrap="square">
            <a:spAutoFit/>
          </a:bodyPr>
          <a:lstStyle/>
          <a:p>
            <a:r>
              <a:rPr lang="it-IT" sz="4000" dirty="0" smtClean="0">
                <a:latin typeface="Comic Sans MS" pitchFamily="66" charset="0"/>
              </a:rPr>
              <a:t>L’inquinamento atmosferico è una miscela complessa di inquinanti </a:t>
            </a:r>
            <a:r>
              <a:rPr lang="it-IT" sz="4000" u="sng" dirty="0" smtClean="0">
                <a:latin typeface="Comic Sans MS" pitchFamily="66" charset="0"/>
              </a:rPr>
              <a:t>gassosi </a:t>
            </a:r>
            <a:r>
              <a:rPr lang="it-IT" sz="4000" dirty="0" smtClean="0">
                <a:latin typeface="Comic Sans MS" pitchFamily="66" charset="0"/>
              </a:rPr>
              <a:t>(principalmente ossidi di carbonio, di azoto e di zolfo, ozono), </a:t>
            </a:r>
            <a:r>
              <a:rPr lang="it-IT" sz="4000" u="sng" dirty="0" smtClean="0">
                <a:latin typeface="Comic Sans MS" pitchFamily="66" charset="0"/>
              </a:rPr>
              <a:t>volatili</a:t>
            </a:r>
            <a:r>
              <a:rPr lang="it-IT" sz="4000" dirty="0" smtClean="0">
                <a:latin typeface="Comic Sans MS" pitchFamily="66" charset="0"/>
              </a:rPr>
              <a:t> (chinoni, idrocarburi policiclici aromatici, idrocarburi) e </a:t>
            </a:r>
            <a:r>
              <a:rPr lang="it-IT" sz="4000" u="sng" dirty="0" smtClean="0">
                <a:latin typeface="Comic Sans MS" pitchFamily="66" charset="0"/>
              </a:rPr>
              <a:t>solidi</a:t>
            </a:r>
            <a:r>
              <a:rPr lang="it-IT" sz="4000" dirty="0" smtClean="0">
                <a:latin typeface="Comic Sans MS" pitchFamily="66" charset="0"/>
              </a:rPr>
              <a:t> (particolato, metalli). </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92696"/>
            <a:ext cx="7416824" cy="5509200"/>
          </a:xfrm>
          <a:prstGeom prst="rect">
            <a:avLst/>
          </a:prstGeom>
        </p:spPr>
        <p:txBody>
          <a:bodyPr wrap="square">
            <a:spAutoFit/>
          </a:bodyPr>
          <a:lstStyle/>
          <a:p>
            <a:r>
              <a:rPr lang="it-IT" sz="4400" dirty="0" smtClean="0">
                <a:latin typeface="Comic Sans MS" pitchFamily="66" charset="0"/>
              </a:rPr>
              <a:t>In particolare per </a:t>
            </a:r>
            <a:r>
              <a:rPr lang="it-IT" sz="4400" u="sng" dirty="0" smtClean="0">
                <a:latin typeface="Comic Sans MS" pitchFamily="66" charset="0"/>
              </a:rPr>
              <a:t>bambini </a:t>
            </a:r>
            <a:r>
              <a:rPr lang="it-IT" sz="4400" dirty="0" smtClean="0">
                <a:latin typeface="Comic Sans MS" pitchFamily="66" charset="0"/>
              </a:rPr>
              <a:t>e organismi in accrescimento, estremamente </a:t>
            </a:r>
            <a:r>
              <a:rPr lang="it-IT" sz="4400" u="sng" dirty="0" smtClean="0">
                <a:latin typeface="Comic Sans MS" pitchFamily="66" charset="0"/>
              </a:rPr>
              <a:t>più sensibili anche a dosi “piccole</a:t>
            </a:r>
            <a:r>
              <a:rPr lang="it-IT" sz="4400" dirty="0" smtClean="0">
                <a:latin typeface="Comic Sans MS" pitchFamily="66" charset="0"/>
              </a:rPr>
              <a:t>” di agenti tossici ed inquinanti presenti in </a:t>
            </a:r>
            <a:r>
              <a:rPr lang="it-IT" sz="4400" u="sng" dirty="0" smtClean="0">
                <a:latin typeface="Comic Sans MS" pitchFamily="66" charset="0"/>
              </a:rPr>
              <a:t>aria, acqua, suolo e cibo.</a:t>
            </a:r>
            <a:endParaRPr lang="it-IT" sz="4400" u="sn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764704"/>
            <a:ext cx="7344816" cy="4154984"/>
          </a:xfrm>
          <a:prstGeom prst="rect">
            <a:avLst/>
          </a:prstGeom>
        </p:spPr>
        <p:txBody>
          <a:bodyPr wrap="square">
            <a:spAutoFit/>
          </a:bodyPr>
          <a:lstStyle/>
          <a:p>
            <a:r>
              <a:rPr lang="it-IT" sz="4400" dirty="0" smtClean="0">
                <a:latin typeface="Comic Sans MS" pitchFamily="66" charset="0"/>
              </a:rPr>
              <a:t>La composizione è estremamente variabile in base alla tipologia delle fonti emissive e alle contingenti condizioni meteorologiche</a:t>
            </a:r>
            <a:endParaRPr lang="it-IT" sz="4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isultati immagini per letto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letto ospedale vignet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letto ospedale vignet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2" name="Picture 8" descr="Risultati immagini per letto ospedale"/>
          <p:cNvPicPr>
            <a:picLocks noChangeAspect="1" noChangeArrowheads="1"/>
          </p:cNvPicPr>
          <p:nvPr/>
        </p:nvPicPr>
        <p:blipFill>
          <a:blip r:embed="rId2" cstate="print"/>
          <a:srcRect/>
          <a:stretch>
            <a:fillRect/>
          </a:stretch>
        </p:blipFill>
        <p:spPr bwMode="auto">
          <a:xfrm>
            <a:off x="6810" y="0"/>
            <a:ext cx="10045075" cy="7722096"/>
          </a:xfrm>
          <a:prstGeom prst="rect">
            <a:avLst/>
          </a:prstGeom>
          <a:noFill/>
        </p:spPr>
      </p:pic>
      <p:sp>
        <p:nvSpPr>
          <p:cNvPr id="6" name="Rettangolo 5"/>
          <p:cNvSpPr/>
          <p:nvPr/>
        </p:nvSpPr>
        <p:spPr>
          <a:xfrm>
            <a:off x="683568" y="1628800"/>
            <a:ext cx="4572000" cy="3046988"/>
          </a:xfrm>
          <a:prstGeom prst="rect">
            <a:avLst/>
          </a:prstGeom>
        </p:spPr>
        <p:txBody>
          <a:bodyPr wrap="square">
            <a:spAutoFit/>
          </a:bodyPr>
          <a:lstStyle/>
          <a:p>
            <a:r>
              <a:rPr lang="it-IT" sz="3200" dirty="0" smtClean="0">
                <a:solidFill>
                  <a:srgbClr val="000099"/>
                </a:solidFill>
                <a:latin typeface="Comic Sans MS" pitchFamily="66" charset="0"/>
              </a:rPr>
              <a:t>Rappresenta un importante </a:t>
            </a:r>
            <a:r>
              <a:rPr lang="it-IT" sz="3200" u="sng" dirty="0" smtClean="0">
                <a:solidFill>
                  <a:srgbClr val="000099"/>
                </a:solidFill>
                <a:latin typeface="Comic Sans MS" pitchFamily="66" charset="0"/>
              </a:rPr>
              <a:t>rischio per la salute umana </a:t>
            </a:r>
            <a:r>
              <a:rPr lang="it-IT" sz="3200" dirty="0" smtClean="0">
                <a:solidFill>
                  <a:srgbClr val="000099"/>
                </a:solidFill>
                <a:latin typeface="Comic Sans MS" pitchFamily="66" charset="0"/>
              </a:rPr>
              <a:t>per ciascuna delle sue componenti e per i loro effetti cumulativi. </a:t>
            </a:r>
            <a:endParaRPr lang="it-IT" sz="3200" dirty="0">
              <a:solidFill>
                <a:srgbClr val="000099"/>
              </a:solidFill>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80728"/>
            <a:ext cx="8640960" cy="5632311"/>
          </a:xfrm>
          <a:prstGeom prst="rect">
            <a:avLst/>
          </a:prstGeom>
        </p:spPr>
        <p:txBody>
          <a:bodyPr wrap="square">
            <a:spAutoFit/>
          </a:bodyPr>
          <a:lstStyle/>
          <a:p>
            <a:r>
              <a:rPr lang="it-IT" sz="4000" dirty="0" smtClean="0">
                <a:latin typeface="Comic Sans MS" pitchFamily="66" charset="0"/>
              </a:rPr>
              <a:t>Secondo un documento dell'Organizzazione Mondiale della Sanità (OMS), la qualità della salute respiratoria e cardiovascolare è inversamente proporzionale ai livelli di inquinamento atmosferico. </a:t>
            </a:r>
            <a:r>
              <a:rPr lang="it-IT" sz="4000" u="sng" dirty="0" smtClean="0">
                <a:latin typeface="Comic Sans MS" pitchFamily="66" charset="0"/>
              </a:rPr>
              <a:t>Viene  raccomandato ogni sforzo possibile per ridurlo.</a:t>
            </a:r>
            <a:endParaRPr lang="it-IT" sz="4000" u="sng" dirty="0">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spiritosamente.com/wp-content/uploads/2013/05/respirazione.jpg"/>
          <p:cNvPicPr>
            <a:picLocks noChangeAspect="1" noChangeArrowheads="1"/>
          </p:cNvPicPr>
          <p:nvPr/>
        </p:nvPicPr>
        <p:blipFill>
          <a:blip r:embed="rId2" cstate="print"/>
          <a:srcRect/>
          <a:stretch>
            <a:fillRect/>
          </a:stretch>
        </p:blipFill>
        <p:spPr bwMode="auto">
          <a:xfrm>
            <a:off x="4499992" y="0"/>
            <a:ext cx="5661246" cy="6858000"/>
          </a:xfrm>
          <a:prstGeom prst="rect">
            <a:avLst/>
          </a:prstGeom>
          <a:noFill/>
        </p:spPr>
      </p:pic>
      <p:sp>
        <p:nvSpPr>
          <p:cNvPr id="3" name="Rettangolo 2"/>
          <p:cNvSpPr/>
          <p:nvPr/>
        </p:nvSpPr>
        <p:spPr>
          <a:xfrm>
            <a:off x="179512" y="1052736"/>
            <a:ext cx="6678488" cy="4832092"/>
          </a:xfrm>
          <a:prstGeom prst="rect">
            <a:avLst/>
          </a:prstGeom>
        </p:spPr>
        <p:txBody>
          <a:bodyPr wrap="square">
            <a:spAutoFit/>
          </a:bodyPr>
          <a:lstStyle/>
          <a:p>
            <a:r>
              <a:rPr lang="it-IT" sz="2800" dirty="0" smtClean="0">
                <a:latin typeface="Comic Sans MS" pitchFamily="66" charset="0"/>
              </a:rPr>
              <a:t>Nei soggetti adulti</a:t>
            </a:r>
          </a:p>
          <a:p>
            <a:r>
              <a:rPr lang="it-IT" sz="2800" dirty="0" smtClean="0">
                <a:latin typeface="Comic Sans MS" pitchFamily="66" charset="0"/>
              </a:rPr>
              <a:t> normali, gli atti</a:t>
            </a:r>
          </a:p>
          <a:p>
            <a:r>
              <a:rPr lang="it-IT" sz="2800" dirty="0" smtClean="0">
                <a:latin typeface="Comic Sans MS" pitchFamily="66" charset="0"/>
              </a:rPr>
              <a:t>Respiratori determinano </a:t>
            </a:r>
          </a:p>
          <a:p>
            <a:r>
              <a:rPr lang="it-IT" sz="2800" dirty="0" smtClean="0">
                <a:latin typeface="Comic Sans MS" pitchFamily="66" charset="0"/>
              </a:rPr>
              <a:t>assunzione di circa </a:t>
            </a:r>
          </a:p>
          <a:p>
            <a:r>
              <a:rPr lang="it-IT" sz="2800" dirty="0" smtClean="0">
                <a:latin typeface="Comic Sans MS" pitchFamily="66" charset="0"/>
              </a:rPr>
              <a:t>         10.000 litri </a:t>
            </a:r>
          </a:p>
          <a:p>
            <a:r>
              <a:rPr lang="it-IT" sz="2800" dirty="0" smtClean="0">
                <a:latin typeface="Comic Sans MS" pitchFamily="66" charset="0"/>
              </a:rPr>
              <a:t>di aria al giorno e, </a:t>
            </a:r>
          </a:p>
          <a:p>
            <a:r>
              <a:rPr lang="it-IT" sz="2800" dirty="0" smtClean="0">
                <a:latin typeface="Comic Sans MS" pitchFamily="66" charset="0"/>
              </a:rPr>
              <a:t>dunque, insieme a</a:t>
            </a:r>
          </a:p>
          <a:p>
            <a:r>
              <a:rPr lang="it-IT" sz="2800" dirty="0" smtClean="0">
                <a:latin typeface="Comic Sans MS" pitchFamily="66" charset="0"/>
              </a:rPr>
              <a:t> essi, di dosi cospicue </a:t>
            </a:r>
          </a:p>
          <a:p>
            <a:r>
              <a:rPr lang="it-IT" sz="2800" dirty="0" smtClean="0">
                <a:latin typeface="Comic Sans MS" pitchFamily="66" charset="0"/>
              </a:rPr>
              <a:t>di inquinanti atmosferici </a:t>
            </a:r>
          </a:p>
          <a:p>
            <a:r>
              <a:rPr lang="it-IT" sz="2800" dirty="0" smtClean="0">
                <a:latin typeface="Comic Sans MS" pitchFamily="66" charset="0"/>
              </a:rPr>
              <a:t>anche quando questi sono </a:t>
            </a:r>
          </a:p>
          <a:p>
            <a:r>
              <a:rPr lang="it-IT" sz="2800" dirty="0" smtClean="0">
                <a:latin typeface="Comic Sans MS" pitchFamily="66" charset="0"/>
              </a:rPr>
              <a:t>in concentrazioni</a:t>
            </a:r>
            <a:r>
              <a:rPr lang="it-IT" sz="2800" dirty="0" smtClean="0"/>
              <a:t> modeste.</a:t>
            </a:r>
            <a:endParaRPr lang="it-IT"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04664"/>
            <a:ext cx="6156176" cy="6186309"/>
          </a:xfrm>
          <a:prstGeom prst="rect">
            <a:avLst/>
          </a:prstGeom>
        </p:spPr>
        <p:txBody>
          <a:bodyPr wrap="square">
            <a:spAutoFit/>
          </a:bodyPr>
          <a:lstStyle/>
          <a:p>
            <a:r>
              <a:rPr lang="it-IT" sz="3600" dirty="0" smtClean="0">
                <a:latin typeface="Comic Sans MS" pitchFamily="66" charset="0"/>
              </a:rPr>
              <a:t>Nel 2013, la IARC (International </a:t>
            </a:r>
            <a:r>
              <a:rPr lang="it-IT" sz="3600" dirty="0" err="1" smtClean="0">
                <a:latin typeface="Comic Sans MS" pitchFamily="66" charset="0"/>
              </a:rPr>
              <a:t>Agency</a:t>
            </a:r>
            <a:r>
              <a:rPr lang="it-IT" sz="3600" dirty="0" smtClean="0">
                <a:latin typeface="Comic Sans MS" pitchFamily="66" charset="0"/>
              </a:rPr>
              <a:t> </a:t>
            </a:r>
            <a:r>
              <a:rPr lang="it-IT" sz="3600" dirty="0" err="1" smtClean="0">
                <a:latin typeface="Comic Sans MS" pitchFamily="66" charset="0"/>
              </a:rPr>
              <a:t>for</a:t>
            </a:r>
            <a:r>
              <a:rPr lang="it-IT" sz="3600" dirty="0" smtClean="0">
                <a:latin typeface="Comic Sans MS" pitchFamily="66" charset="0"/>
              </a:rPr>
              <a:t> </a:t>
            </a:r>
            <a:r>
              <a:rPr lang="it-IT" sz="3600" dirty="0" err="1" smtClean="0">
                <a:latin typeface="Comic Sans MS" pitchFamily="66" charset="0"/>
              </a:rPr>
              <a:t>Research</a:t>
            </a:r>
            <a:r>
              <a:rPr lang="it-IT" sz="3600" dirty="0" smtClean="0">
                <a:latin typeface="Comic Sans MS" pitchFamily="66" charset="0"/>
              </a:rPr>
              <a:t> on </a:t>
            </a:r>
            <a:r>
              <a:rPr lang="it-IT" sz="3600" dirty="0" err="1" smtClean="0">
                <a:latin typeface="Comic Sans MS" pitchFamily="66" charset="0"/>
              </a:rPr>
              <a:t>Cancer</a:t>
            </a:r>
            <a:r>
              <a:rPr lang="it-IT" sz="3600" dirty="0" smtClean="0">
                <a:latin typeface="Comic Sans MS" pitchFamily="66" charset="0"/>
              </a:rPr>
              <a:t>) ha inserito l’inquinamento atmosferico nel gruppo 1 dei cancerogeni, </a:t>
            </a:r>
          </a:p>
          <a:p>
            <a:r>
              <a:rPr lang="it-IT" sz="3600" dirty="0" smtClean="0">
                <a:latin typeface="Comic Sans MS" pitchFamily="66" charset="0"/>
              </a:rPr>
              <a:t>Si stima che circa il 3-5% dei casi di tumore maligno del polmone sia dovuto all’inquinamento atmosferico.</a:t>
            </a:r>
            <a:r>
              <a:rPr lang="it-IT" sz="3600" b="1" baseline="30000" dirty="0" smtClean="0">
                <a:latin typeface="Comic Sans MS" pitchFamily="66" charset="0"/>
              </a:rPr>
              <a:t>1 </a:t>
            </a:r>
            <a:endParaRPr lang="it-IT" sz="3600" dirty="0">
              <a:latin typeface="Comic Sans MS" pitchFamily="66" charset="0"/>
            </a:endParaRPr>
          </a:p>
        </p:txBody>
      </p:sp>
      <p:pic>
        <p:nvPicPr>
          <p:cNvPr id="30724" name="Picture 4" descr="Risultati immagini per bandiera dei pirati"/>
          <p:cNvPicPr>
            <a:picLocks noChangeAspect="1" noChangeArrowheads="1"/>
          </p:cNvPicPr>
          <p:nvPr/>
        </p:nvPicPr>
        <p:blipFill>
          <a:blip r:embed="rId2" cstate="print"/>
          <a:srcRect/>
          <a:stretch>
            <a:fillRect/>
          </a:stretch>
        </p:blipFill>
        <p:spPr bwMode="auto">
          <a:xfrm>
            <a:off x="5636975" y="1916832"/>
            <a:ext cx="3507025" cy="230425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908720"/>
            <a:ext cx="7416824" cy="5016758"/>
          </a:xfrm>
          <a:prstGeom prst="rect">
            <a:avLst/>
          </a:prstGeom>
        </p:spPr>
        <p:txBody>
          <a:bodyPr wrap="square">
            <a:spAutoFit/>
          </a:bodyPr>
          <a:lstStyle/>
          <a:p>
            <a:r>
              <a:rPr lang="it-IT" sz="4000" dirty="0" smtClean="0">
                <a:latin typeface="Comic Sans MS" pitchFamily="66" charset="0"/>
              </a:rPr>
              <a:t>L’esposizione a polveri sottili (PM 2,5) ha causato nel mondo 3,2 milioni di morti premature nell’anno 2010 (prevalentemente per patologie cardiovascolari) e circa 223.000 morti per tumore del polmone.</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620688"/>
            <a:ext cx="7128792" cy="6001643"/>
          </a:xfrm>
          <a:prstGeom prst="rect">
            <a:avLst/>
          </a:prstGeom>
        </p:spPr>
        <p:txBody>
          <a:bodyPr wrap="square">
            <a:spAutoFit/>
          </a:bodyPr>
          <a:lstStyle/>
          <a:p>
            <a:r>
              <a:rPr lang="it-IT" sz="3200" u="sng" dirty="0" smtClean="0">
                <a:latin typeface="Comic Sans MS" pitchFamily="66" charset="0"/>
              </a:rPr>
              <a:t>Vasto panorama di patologie </a:t>
            </a:r>
            <a:r>
              <a:rPr lang="it-IT" sz="3200" dirty="0" smtClean="0">
                <a:latin typeface="Comic Sans MS" pitchFamily="66" charset="0"/>
              </a:rPr>
              <a:t>cardiorespiratorie, gastrointestinali, neurologiche, metaboliche, </a:t>
            </a:r>
            <a:r>
              <a:rPr lang="it-IT" sz="3200" dirty="0" err="1" smtClean="0">
                <a:latin typeface="Comic Sans MS" pitchFamily="66" charset="0"/>
              </a:rPr>
              <a:t>gastroenterologiche</a:t>
            </a:r>
            <a:r>
              <a:rPr lang="it-IT" sz="3200" dirty="0" smtClean="0">
                <a:latin typeface="Comic Sans MS" pitchFamily="66" charset="0"/>
              </a:rPr>
              <a:t>, endocrinologiche, dermatologiche, ematologiche e persino psichiatriche, secondarie a sostanze chimiche emesse nell’ambiente da fonti inquinanti e introdotte nel corpo umano non solo </a:t>
            </a:r>
            <a:r>
              <a:rPr lang="it-IT" sz="3200" u="sng" dirty="0" smtClean="0">
                <a:latin typeface="Comic Sans MS" pitchFamily="66" charset="0"/>
              </a:rPr>
              <a:t>per inalazione, ma anche per ingestione e per contatto cutane</a:t>
            </a:r>
            <a:r>
              <a:rPr lang="it-IT" sz="3200" u="sng" dirty="0" smtClean="0"/>
              <a:t>o.</a:t>
            </a:r>
            <a:endParaRPr lang="it-IT" sz="3200" u="sn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340768"/>
            <a:ext cx="8964488" cy="3416320"/>
          </a:xfrm>
          <a:prstGeom prst="rect">
            <a:avLst/>
          </a:prstGeom>
          <a:noFill/>
        </p:spPr>
        <p:txBody>
          <a:bodyPr wrap="square" rtlCol="0">
            <a:spAutoFit/>
          </a:bodyPr>
          <a:lstStyle/>
          <a:p>
            <a:r>
              <a:rPr lang="it-IT" sz="3600" dirty="0" smtClean="0">
                <a:latin typeface="Comic Sans MS" pitchFamily="66" charset="0"/>
              </a:rPr>
              <a:t>DISTURBI dello SPETTRO AUTISTICO</a:t>
            </a:r>
          </a:p>
          <a:p>
            <a:endParaRPr lang="it-IT" sz="3600" dirty="0" smtClean="0">
              <a:latin typeface="Comic Sans MS" pitchFamily="66" charset="0"/>
            </a:endParaRPr>
          </a:p>
          <a:p>
            <a:endParaRPr lang="it-IT" sz="3600" dirty="0" smtClean="0">
              <a:latin typeface="Comic Sans MS" pitchFamily="66" charset="0"/>
            </a:endParaRPr>
          </a:p>
          <a:p>
            <a:r>
              <a:rPr lang="it-IT" sz="3600" dirty="0" smtClean="0">
                <a:latin typeface="Comic Sans MS" pitchFamily="66" charset="0"/>
              </a:rPr>
              <a:t> Negli anni ’60: 1 Caso ogni 4000 bambini</a:t>
            </a:r>
          </a:p>
          <a:p>
            <a:endParaRPr lang="it-IT" sz="3600" dirty="0" smtClean="0">
              <a:latin typeface="Comic Sans MS" pitchFamily="66" charset="0"/>
            </a:endParaRPr>
          </a:p>
          <a:p>
            <a:r>
              <a:rPr lang="it-IT" sz="3600" dirty="0" smtClean="0">
                <a:latin typeface="Comic Sans MS" pitchFamily="66" charset="0"/>
              </a:rPr>
              <a:t>Oggi                 : 1 caso ogni 72 bambini </a:t>
            </a:r>
            <a:endParaRPr lang="it-IT" sz="3600" dirty="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isultati immagini per obesità infantile"/>
          <p:cNvPicPr>
            <a:picLocks noChangeAspect="1" noChangeArrowheads="1"/>
          </p:cNvPicPr>
          <p:nvPr/>
        </p:nvPicPr>
        <p:blipFill>
          <a:blip r:embed="rId2" cstate="print"/>
          <a:srcRect/>
          <a:stretch>
            <a:fillRect/>
          </a:stretch>
        </p:blipFill>
        <p:spPr bwMode="auto">
          <a:xfrm>
            <a:off x="4427984" y="0"/>
            <a:ext cx="5150614" cy="7055271"/>
          </a:xfrm>
          <a:prstGeom prst="rect">
            <a:avLst/>
          </a:prstGeom>
          <a:noFill/>
        </p:spPr>
      </p:pic>
      <p:sp>
        <p:nvSpPr>
          <p:cNvPr id="4" name="Rettangolo 3"/>
          <p:cNvSpPr/>
          <p:nvPr/>
        </p:nvSpPr>
        <p:spPr>
          <a:xfrm>
            <a:off x="179512" y="0"/>
            <a:ext cx="6678488" cy="6740307"/>
          </a:xfrm>
          <a:prstGeom prst="rect">
            <a:avLst/>
          </a:prstGeom>
        </p:spPr>
        <p:txBody>
          <a:bodyPr wrap="square">
            <a:spAutoFit/>
          </a:bodyPr>
          <a:lstStyle/>
          <a:p>
            <a:r>
              <a:rPr lang="it-IT" sz="3600" dirty="0" smtClean="0"/>
              <a:t>Per esempio, è stata </a:t>
            </a:r>
          </a:p>
          <a:p>
            <a:r>
              <a:rPr lang="it-IT" sz="3600" dirty="0" smtClean="0"/>
              <a:t>dimostrata </a:t>
            </a:r>
          </a:p>
          <a:p>
            <a:r>
              <a:rPr lang="it-IT" sz="3600" dirty="0" smtClean="0"/>
              <a:t>in età pediatrica </a:t>
            </a:r>
          </a:p>
          <a:p>
            <a:r>
              <a:rPr lang="it-IT" sz="3600" dirty="0" smtClean="0"/>
              <a:t>una importante </a:t>
            </a:r>
          </a:p>
          <a:p>
            <a:r>
              <a:rPr lang="it-IT" sz="3600" dirty="0" smtClean="0"/>
              <a:t>correlazione tra </a:t>
            </a:r>
          </a:p>
          <a:p>
            <a:r>
              <a:rPr lang="it-IT" sz="3600" dirty="0" smtClean="0"/>
              <a:t>l’esposizione a lungo</a:t>
            </a:r>
          </a:p>
          <a:p>
            <a:r>
              <a:rPr lang="it-IT" sz="3600" dirty="0" smtClean="0"/>
              <a:t>Termine a inquinanti </a:t>
            </a:r>
          </a:p>
          <a:p>
            <a:r>
              <a:rPr lang="it-IT" sz="3600" dirty="0" smtClean="0"/>
              <a:t> atmosferici   (NO</a:t>
            </a:r>
            <a:r>
              <a:rPr lang="it-IT" sz="3600" baseline="-25000" dirty="0" smtClean="0"/>
              <a:t>2</a:t>
            </a:r>
            <a:r>
              <a:rPr lang="it-IT" sz="3600" dirty="0" smtClean="0"/>
              <a:t>, </a:t>
            </a:r>
          </a:p>
          <a:p>
            <a:r>
              <a:rPr lang="it-IT" sz="3600" dirty="0" smtClean="0"/>
              <a:t>particolato) e l'</a:t>
            </a:r>
            <a:r>
              <a:rPr lang="it-IT" sz="3600" dirty="0" err="1" smtClean="0"/>
              <a:t>insulino-</a:t>
            </a:r>
            <a:endParaRPr lang="it-IT" sz="3600" dirty="0" smtClean="0"/>
          </a:p>
          <a:p>
            <a:r>
              <a:rPr lang="it-IT" sz="3600" dirty="0" smtClean="0"/>
              <a:t>Resistenza, Obesità,</a:t>
            </a:r>
          </a:p>
          <a:p>
            <a:r>
              <a:rPr lang="it-IT" sz="3600" dirty="0" smtClean="0"/>
              <a:t> sindrome metabolica, </a:t>
            </a:r>
          </a:p>
          <a:p>
            <a:r>
              <a:rPr lang="it-IT" sz="3600" dirty="0" smtClean="0"/>
              <a:t>diabete mellito).  </a:t>
            </a:r>
            <a:endParaRPr lang="it-IT" sz="3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628800"/>
            <a:ext cx="7362056" cy="4401205"/>
          </a:xfrm>
          <a:prstGeom prst="rect">
            <a:avLst/>
          </a:prstGeom>
        </p:spPr>
        <p:txBody>
          <a:bodyPr wrap="square">
            <a:spAutoFit/>
          </a:bodyPr>
          <a:lstStyle/>
          <a:p>
            <a:r>
              <a:rPr lang="it-IT" sz="4000" u="sng" dirty="0" smtClean="0">
                <a:latin typeface="Comic Sans MS" pitchFamily="66" charset="0"/>
              </a:rPr>
              <a:t>Pratiche di prevenzione primaria</a:t>
            </a:r>
            <a:r>
              <a:rPr lang="it-IT" sz="4000" dirty="0" smtClean="0">
                <a:latin typeface="Comic Sans MS" pitchFamily="66" charset="0"/>
              </a:rPr>
              <a:t>, quindi, non solo di tipo individuale (per esempio misure </a:t>
            </a:r>
            <a:r>
              <a:rPr lang="it-IT" sz="4000" dirty="0" err="1" smtClean="0">
                <a:latin typeface="Comic Sans MS" pitchFamily="66" charset="0"/>
              </a:rPr>
              <a:t>igienico-dietetiche</a:t>
            </a:r>
            <a:r>
              <a:rPr lang="it-IT" sz="4000" dirty="0" smtClean="0">
                <a:latin typeface="Comic Sans MS" pitchFamily="66" charset="0"/>
              </a:rPr>
              <a:t>) ma anche collettivo (come la riduzione dell’esposizione agli inquinanti). </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43846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Tuttavia il ruolo dei fattori ambientali è troppo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spesso relegato in secondo piano rispetto ai fattori legati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 “stile di vita”, spesso enfatizzati ed utili a </a:t>
            </a:r>
            <a:r>
              <a:rPr kumimoji="0" lang="it-IT" sz="4000" b="0"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far ricadere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b="0"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sul singolo responsabilità </a:t>
            </a:r>
            <a:r>
              <a:rPr kumimoji="0" lang="it-IT"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che viceversa spesso provengono </a:t>
            </a:r>
          </a:p>
          <a:p>
            <a:pPr marL="0" marR="0" lvl="0" indent="0" algn="l" defTabSz="914400" rtl="0" eaLnBrk="1" fontAlgn="base" latinLnBrk="0" hangingPunct="1">
              <a:lnSpc>
                <a:spcPct val="100000"/>
              </a:lnSpc>
              <a:spcBef>
                <a:spcPct val="0"/>
              </a:spcBef>
              <a:spcAft>
                <a:spcPct val="0"/>
              </a:spcAft>
              <a:buClrTx/>
              <a:buSzTx/>
              <a:buFontTx/>
              <a:buNone/>
              <a:tabLst/>
            </a:pPr>
            <a:r>
              <a:rPr lang="it-IT" sz="4000" dirty="0" smtClean="0">
                <a:latin typeface="Comic Sans MS" pitchFamily="66" charset="0"/>
                <a:ea typeface="Calibri" pitchFamily="34" charset="0"/>
                <a:cs typeface="Times New Roman" pitchFamily="18" charset="0"/>
              </a:rPr>
              <a:t>da</a:t>
            </a:r>
            <a:r>
              <a:rPr kumimoji="0" lang="it-IT"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errate scelte di strategie politiche ed economiche. </a:t>
            </a:r>
            <a:endParaRPr kumimoji="0" lang="it-IT" sz="4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76672"/>
            <a:ext cx="7704856" cy="5632311"/>
          </a:xfrm>
          <a:prstGeom prst="rect">
            <a:avLst/>
          </a:prstGeom>
        </p:spPr>
        <p:txBody>
          <a:bodyPr wrap="square">
            <a:spAutoFit/>
          </a:bodyPr>
          <a:lstStyle/>
          <a:p>
            <a:r>
              <a:rPr lang="it-IT" sz="4000" dirty="0" smtClean="0">
                <a:latin typeface="Comic Sans MS" pitchFamily="66" charset="0"/>
              </a:rPr>
              <a:t>E’ noto il ruolo del </a:t>
            </a:r>
            <a:r>
              <a:rPr lang="it-IT" sz="4000" u="sng" dirty="0" smtClean="0">
                <a:latin typeface="Comic Sans MS" pitchFamily="66" charset="0"/>
              </a:rPr>
              <a:t>particolato </a:t>
            </a:r>
            <a:r>
              <a:rPr lang="it-IT" sz="4000" dirty="0" smtClean="0">
                <a:latin typeface="Comic Sans MS" pitchFamily="66" charset="0"/>
              </a:rPr>
              <a:t>fine </a:t>
            </a:r>
            <a:r>
              <a:rPr lang="it-IT" sz="4000" u="sng" dirty="0" smtClean="0">
                <a:latin typeface="Comic Sans MS" pitchFamily="66" charset="0"/>
              </a:rPr>
              <a:t>nell’incremento della mortalità per diabete</a:t>
            </a:r>
            <a:r>
              <a:rPr lang="it-IT" sz="4000" dirty="0" smtClean="0">
                <a:latin typeface="Comic Sans MS" pitchFamily="66" charset="0"/>
              </a:rPr>
              <a:t> che, come recentemente segnalato, aumenta di 1,49 volte per ogni incremento di 10 µg/m</a:t>
            </a:r>
            <a:r>
              <a:rPr lang="it-IT" sz="4000" baseline="30000" dirty="0" smtClean="0">
                <a:latin typeface="Comic Sans MS" pitchFamily="66" charset="0"/>
              </a:rPr>
              <a:t>3</a:t>
            </a:r>
            <a:r>
              <a:rPr lang="it-IT" sz="4000" dirty="0" smtClean="0">
                <a:latin typeface="Comic Sans MS" pitchFamily="66" charset="0"/>
              </a:rPr>
              <a:t> delle concentrazioni atmosferiche di PM2,5 , e persiste per concentrazioni  </a:t>
            </a:r>
            <a:r>
              <a:rPr lang="it-IT" sz="4000" dirty="0" err="1" smtClean="0">
                <a:latin typeface="Comic Sans MS" pitchFamily="66" charset="0"/>
              </a:rPr>
              <a:t>moltoinferiori</a:t>
            </a:r>
            <a:r>
              <a:rPr lang="it-IT" sz="4000" dirty="0" smtClean="0">
                <a:latin typeface="Comic Sans MS" pitchFamily="66" charset="0"/>
              </a:rPr>
              <a:t>.-</a:t>
            </a:r>
            <a:endParaRPr lang="it-IT" sz="4000" dirty="0">
              <a:latin typeface="Comic Sans MS" pitchFamily="66" charset="0"/>
            </a:endParaRPr>
          </a:p>
        </p:txBody>
      </p:sp>
      <p:sp>
        <p:nvSpPr>
          <p:cNvPr id="25602" name="AutoShape 2" descr="Risultati immagini per diabete melli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5604" name="AutoShape 4" descr="Risultati immagini per diabete melli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764704"/>
            <a:ext cx="7992888" cy="3785652"/>
          </a:xfrm>
          <a:prstGeom prst="rect">
            <a:avLst/>
          </a:prstGeom>
        </p:spPr>
        <p:txBody>
          <a:bodyPr wrap="square">
            <a:spAutoFit/>
          </a:bodyPr>
          <a:lstStyle/>
          <a:p>
            <a:r>
              <a:rPr lang="it-IT" sz="4800" dirty="0" smtClean="0">
                <a:latin typeface="Comic Sans MS" pitchFamily="66" charset="0"/>
              </a:rPr>
              <a:t>Le conseguenze sanitarie dell’inquinamento atmosferico sono frequenti e gravi in particolari condizioni di suscettibilità. </a:t>
            </a:r>
            <a:endParaRPr lang="it-IT" sz="4800" dirty="0">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descr="Risultati immagini per vecchio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28" name="AutoShape 4" descr="Risultati immagini per vecchio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0" name="AutoShape 6" descr="Risultati immagini per vecchio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2" name="AutoShape 8" descr="Risultati immagini per vecchio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4" name="AutoShape 10" descr="Risultati immagini per vecchio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6" name="AutoShape 12" descr="Risultati immagini per nonn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8" name="AutoShape 14" descr="Risultati immagini per nonn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7840" name="Picture 16" descr="https://nemopage.files.wordpress.com/2010/05/provvisorio.jpg"/>
          <p:cNvPicPr>
            <a:picLocks noChangeAspect="1" noChangeArrowheads="1"/>
          </p:cNvPicPr>
          <p:nvPr/>
        </p:nvPicPr>
        <p:blipFill>
          <a:blip r:embed="rId2" cstate="print"/>
          <a:srcRect/>
          <a:stretch>
            <a:fillRect/>
          </a:stretch>
        </p:blipFill>
        <p:spPr bwMode="auto">
          <a:xfrm>
            <a:off x="0" y="0"/>
            <a:ext cx="9489715" cy="7101408"/>
          </a:xfrm>
          <a:prstGeom prst="rect">
            <a:avLst/>
          </a:prstGeom>
          <a:noFill/>
        </p:spPr>
      </p:pic>
      <p:sp>
        <p:nvSpPr>
          <p:cNvPr id="11" name="Rettangolo 10"/>
          <p:cNvSpPr/>
          <p:nvPr/>
        </p:nvSpPr>
        <p:spPr>
          <a:xfrm>
            <a:off x="-180528" y="404664"/>
            <a:ext cx="6858000" cy="646331"/>
          </a:xfrm>
          <a:prstGeom prst="rect">
            <a:avLst/>
          </a:prstGeom>
        </p:spPr>
        <p:txBody>
          <a:bodyPr wrap="square">
            <a:spAutoFit/>
          </a:bodyPr>
          <a:lstStyle/>
          <a:p>
            <a:endParaRPr lang="it-IT" dirty="0" smtClean="0"/>
          </a:p>
          <a:p>
            <a:r>
              <a:rPr lang="it-IT" dirty="0" smtClean="0"/>
              <a:t>         </a:t>
            </a:r>
            <a:endParaRPr lang="it-IT" sz="4400" dirty="0"/>
          </a:p>
        </p:txBody>
      </p:sp>
      <p:sp>
        <p:nvSpPr>
          <p:cNvPr id="12" name="Rettangolo 11"/>
          <p:cNvSpPr/>
          <p:nvPr/>
        </p:nvSpPr>
        <p:spPr>
          <a:xfrm>
            <a:off x="0" y="476672"/>
            <a:ext cx="4895528" cy="2862322"/>
          </a:xfrm>
          <a:prstGeom prst="rect">
            <a:avLst/>
          </a:prstGeom>
        </p:spPr>
        <p:txBody>
          <a:bodyPr wrap="square">
            <a:spAutoFit/>
          </a:bodyPr>
          <a:lstStyle/>
          <a:p>
            <a:r>
              <a:rPr lang="it-IT" sz="3600" dirty="0" smtClean="0">
                <a:solidFill>
                  <a:srgbClr val="000099"/>
                </a:solidFill>
                <a:latin typeface="Comic Sans MS" pitchFamily="66" charset="0"/>
              </a:rPr>
              <a:t>L’età pediatrica e quella geriatrica, la presenza di patologie croniche, la gravidanza. </a:t>
            </a:r>
            <a:endParaRPr lang="it-IT" sz="3600" dirty="0">
              <a:solidFill>
                <a:srgbClr val="000099"/>
              </a:solidFill>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descr="Risultati immagini per nonn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0" name="AutoShape 4" descr="Risultati immagini per nonn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2" name="AutoShape 6" descr="Risultati immagini per vecchi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4" name="AutoShape 8" descr="Risultati immagini per vecchi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6" name="AutoShape 10" descr="Risultati immagini per vecchio e bambi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ttangolo 6"/>
          <p:cNvSpPr/>
          <p:nvPr/>
        </p:nvSpPr>
        <p:spPr>
          <a:xfrm>
            <a:off x="467544" y="548680"/>
            <a:ext cx="8136904" cy="6186309"/>
          </a:xfrm>
          <a:prstGeom prst="rect">
            <a:avLst/>
          </a:prstGeom>
        </p:spPr>
        <p:txBody>
          <a:bodyPr wrap="square">
            <a:spAutoFit/>
          </a:bodyPr>
          <a:lstStyle/>
          <a:p>
            <a:r>
              <a:rPr lang="it-IT" sz="4400" dirty="0" smtClean="0">
                <a:latin typeface="Comic Sans MS" pitchFamily="66" charset="0"/>
              </a:rPr>
              <a:t>In tutte queste condizioni è stato ampiamente dimostrato che i limiti degli inquinanti imposti dalla legge sono completamente inadeguati, perché spesso </a:t>
            </a:r>
            <a:r>
              <a:rPr lang="it-IT" sz="4400" u="sng" dirty="0" smtClean="0">
                <a:latin typeface="Comic Sans MS" pitchFamily="66" charset="0"/>
              </a:rPr>
              <a:t>sono frutto di compromessi </a:t>
            </a:r>
            <a:r>
              <a:rPr lang="it-IT" sz="4400" dirty="0" smtClean="0">
                <a:latin typeface="Comic Sans MS" pitchFamily="66" charset="0"/>
              </a:rPr>
              <a:t>tra le necessità produttive e quelle della tutela della salute umana. </a:t>
            </a:r>
            <a:endParaRPr lang="it-IT" sz="4400" dirty="0">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700808"/>
            <a:ext cx="4572000" cy="4832092"/>
          </a:xfrm>
          <a:prstGeom prst="rect">
            <a:avLst/>
          </a:prstGeom>
        </p:spPr>
        <p:txBody>
          <a:bodyPr>
            <a:spAutoFit/>
          </a:bodyPr>
          <a:lstStyle/>
          <a:p>
            <a:r>
              <a:rPr lang="it-IT" sz="4400" dirty="0" smtClean="0">
                <a:latin typeface="Comic Sans MS" pitchFamily="66" charset="0"/>
              </a:rPr>
              <a:t>I limiti vengono “tarati” su soggetti adulti di peso medio e in buone condizioni di salute (?)</a:t>
            </a:r>
            <a:endParaRPr lang="it-IT" sz="4400" dirty="0">
              <a:latin typeface="Comic Sans MS" pitchFamily="66" charset="0"/>
            </a:endParaRPr>
          </a:p>
        </p:txBody>
      </p:sp>
      <p:sp>
        <p:nvSpPr>
          <p:cNvPr id="99330" name="AutoShape 2" descr="Risultati immagini per culturis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9332" name="Picture 4" descr="Risultati immagini per culturista"/>
          <p:cNvPicPr>
            <a:picLocks noChangeAspect="1" noChangeArrowheads="1"/>
          </p:cNvPicPr>
          <p:nvPr/>
        </p:nvPicPr>
        <p:blipFill>
          <a:blip r:embed="rId2" cstate="print"/>
          <a:srcRect/>
          <a:stretch>
            <a:fillRect/>
          </a:stretch>
        </p:blipFill>
        <p:spPr bwMode="auto">
          <a:xfrm>
            <a:off x="4520378" y="0"/>
            <a:ext cx="4623622"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9" y="1340768"/>
            <a:ext cx="8269696" cy="4832092"/>
          </a:xfrm>
          <a:prstGeom prst="rect">
            <a:avLst/>
          </a:prstGeom>
        </p:spPr>
        <p:txBody>
          <a:bodyPr wrap="square">
            <a:spAutoFit/>
          </a:bodyPr>
          <a:lstStyle/>
          <a:p>
            <a:r>
              <a:rPr lang="it-IT" sz="4400" dirty="0" smtClean="0">
                <a:latin typeface="Comic Sans MS" pitchFamily="66" charset="0"/>
              </a:rPr>
              <a:t>E i feti, i neonati, gli anziani con patologie croniche?</a:t>
            </a:r>
          </a:p>
          <a:p>
            <a:r>
              <a:rPr lang="it-IT" sz="4400" dirty="0" smtClean="0">
                <a:latin typeface="Comic Sans MS" pitchFamily="66" charset="0"/>
              </a:rPr>
              <a:t>In tutte queste condizioni è stato ampiamente dimostrato </a:t>
            </a:r>
          </a:p>
          <a:p>
            <a:r>
              <a:rPr lang="it-IT" sz="4400" dirty="0" smtClean="0">
                <a:latin typeface="Comic Sans MS" pitchFamily="66" charset="0"/>
              </a:rPr>
              <a:t>che i limiti degli inquinanti imposti dalla legge </a:t>
            </a:r>
          </a:p>
          <a:p>
            <a:r>
              <a:rPr lang="it-IT" sz="4400" dirty="0" smtClean="0">
                <a:latin typeface="Comic Sans MS" pitchFamily="66" charset="0"/>
              </a:rPr>
              <a:t>sono completamente </a:t>
            </a:r>
            <a:r>
              <a:rPr lang="it-IT" sz="4400" dirty="0" err="1" smtClean="0">
                <a:latin typeface="Comic Sans MS" pitchFamily="66" charset="0"/>
              </a:rPr>
              <a:t>inadeguat</a:t>
            </a:r>
            <a:r>
              <a:rPr lang="it-IT" sz="4400" dirty="0" smtClean="0">
                <a:latin typeface="Comic Sans MS" pitchFamily="66" charset="0"/>
              </a:rPr>
              <a:t>.</a:t>
            </a:r>
            <a:endParaRPr lang="it-IT" sz="4400" dirty="0">
              <a:latin typeface="Comic Sans MS" pitchFamily="6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96752"/>
            <a:ext cx="8568952" cy="4832092"/>
          </a:xfrm>
          <a:prstGeom prst="rect">
            <a:avLst/>
          </a:prstGeom>
        </p:spPr>
        <p:txBody>
          <a:bodyPr wrap="square">
            <a:spAutoFit/>
          </a:bodyPr>
          <a:lstStyle/>
          <a:p>
            <a:r>
              <a:rPr lang="it-IT" sz="4400" dirty="0" smtClean="0">
                <a:latin typeface="Comic Sans MS" pitchFamily="66" charset="0"/>
              </a:rPr>
              <a:t>A fronte dell’elevato carico di inquinanti atmosferici presente nella maggior parte delle realtà,  la cospicua letteratura scientifica suggerisce  che </a:t>
            </a:r>
            <a:r>
              <a:rPr lang="it-IT" sz="4400" u="sng" dirty="0" smtClean="0">
                <a:latin typeface="Comic Sans MS" pitchFamily="66" charset="0"/>
              </a:rPr>
              <a:t>la normativa vigente è largamente inappropriata. </a:t>
            </a:r>
            <a:endParaRPr lang="it-IT" sz="4400" u="sng" dirty="0">
              <a:latin typeface="Comic Sans MS" pitchFamily="66"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descr="Risultati immagini per 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0" name="AutoShape 4" descr="Risultati immagini per 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2" name="AutoShape 6" descr="Risultati immagini per 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1384" name="Picture 8" descr="Risultati immagini per oms"/>
          <p:cNvPicPr>
            <a:picLocks noChangeAspect="1" noChangeArrowheads="1"/>
          </p:cNvPicPr>
          <p:nvPr/>
        </p:nvPicPr>
        <p:blipFill>
          <a:blip r:embed="rId2" cstate="print"/>
          <a:srcRect/>
          <a:stretch>
            <a:fillRect/>
          </a:stretch>
        </p:blipFill>
        <p:spPr bwMode="auto">
          <a:xfrm>
            <a:off x="5558678" y="4293096"/>
            <a:ext cx="3585322" cy="2106105"/>
          </a:xfrm>
          <a:prstGeom prst="rect">
            <a:avLst/>
          </a:prstGeom>
          <a:noFill/>
        </p:spPr>
      </p:pic>
      <p:sp>
        <p:nvSpPr>
          <p:cNvPr id="6" name="Rettangolo 5"/>
          <p:cNvSpPr/>
          <p:nvPr/>
        </p:nvSpPr>
        <p:spPr>
          <a:xfrm>
            <a:off x="0" y="188640"/>
            <a:ext cx="5868144" cy="6740307"/>
          </a:xfrm>
          <a:prstGeom prst="rect">
            <a:avLst/>
          </a:prstGeom>
        </p:spPr>
        <p:txBody>
          <a:bodyPr wrap="square">
            <a:spAutoFit/>
          </a:bodyPr>
          <a:lstStyle/>
          <a:p>
            <a:r>
              <a:rPr lang="it-IT" sz="3600" dirty="0" smtClean="0">
                <a:latin typeface="Comic Sans MS" pitchFamily="66" charset="0"/>
              </a:rPr>
              <a:t>Nelle ultime linee guida prodotte dall’OMS (Air </a:t>
            </a:r>
            <a:r>
              <a:rPr lang="it-IT" sz="3600" dirty="0" err="1" smtClean="0">
                <a:latin typeface="Comic Sans MS" pitchFamily="66" charset="0"/>
              </a:rPr>
              <a:t>quality</a:t>
            </a:r>
            <a:r>
              <a:rPr lang="it-IT" sz="3600" dirty="0" smtClean="0">
                <a:latin typeface="Comic Sans MS" pitchFamily="66" charset="0"/>
              </a:rPr>
              <a:t> </a:t>
            </a:r>
            <a:r>
              <a:rPr lang="it-IT" sz="3600" dirty="0" err="1" smtClean="0">
                <a:latin typeface="Comic Sans MS" pitchFamily="66" charset="0"/>
              </a:rPr>
              <a:t>guidelines</a:t>
            </a:r>
            <a:r>
              <a:rPr lang="it-IT" sz="3600" dirty="0" smtClean="0">
                <a:latin typeface="Comic Sans MS" pitchFamily="66" charset="0"/>
              </a:rPr>
              <a:t>, global update 2005), si raccomanda in particolare di </a:t>
            </a:r>
            <a:r>
              <a:rPr lang="it-IT" sz="3600" u="sng" dirty="0" smtClean="0">
                <a:latin typeface="Comic Sans MS" pitchFamily="66" charset="0"/>
              </a:rPr>
              <a:t>rivedere i limiti di legge per il particolato, l’ozono (O</a:t>
            </a:r>
            <a:r>
              <a:rPr lang="it-IT" sz="3600" u="sng" baseline="-25000" dirty="0" smtClean="0">
                <a:latin typeface="Comic Sans MS" pitchFamily="66" charset="0"/>
              </a:rPr>
              <a:t>3</a:t>
            </a:r>
            <a:r>
              <a:rPr lang="it-IT" sz="3600" u="sng" dirty="0" smtClean="0">
                <a:latin typeface="Comic Sans MS" pitchFamily="66" charset="0"/>
              </a:rPr>
              <a:t>), il diossido di azoto (NO</a:t>
            </a:r>
            <a:r>
              <a:rPr lang="it-IT" sz="3600" u="sng" baseline="-25000" dirty="0" smtClean="0">
                <a:latin typeface="Comic Sans MS" pitchFamily="66" charset="0"/>
              </a:rPr>
              <a:t>2</a:t>
            </a:r>
            <a:r>
              <a:rPr lang="it-IT" sz="3600" u="sng" dirty="0" smtClean="0">
                <a:latin typeface="Comic Sans MS" pitchFamily="66" charset="0"/>
              </a:rPr>
              <a:t>) e di zolfo (SO</a:t>
            </a:r>
            <a:r>
              <a:rPr lang="it-IT" sz="3600" u="sng" baseline="-25000" dirty="0" smtClean="0">
                <a:latin typeface="Comic Sans MS" pitchFamily="66" charset="0"/>
              </a:rPr>
              <a:t>2</a:t>
            </a:r>
            <a:r>
              <a:rPr lang="it-IT" sz="3600" u="sng" dirty="0" smtClean="0">
                <a:latin typeface="Comic Sans MS" pitchFamily="66" charset="0"/>
              </a:rPr>
              <a:t>), </a:t>
            </a:r>
            <a:r>
              <a:rPr lang="it-IT" sz="3600" dirty="0" smtClean="0">
                <a:latin typeface="Comic Sans MS" pitchFamily="66" charset="0"/>
              </a:rPr>
              <a:t>responsabili di numerose patologie nel breve e nel lungo termine.</a:t>
            </a:r>
            <a:endParaRPr lang="it-IT" sz="3600" dirty="0">
              <a:latin typeface="Comic Sans MS" pitchFamily="66"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5616" y="1124744"/>
            <a:ext cx="6264696" cy="4031873"/>
          </a:xfrm>
          <a:prstGeom prst="rect">
            <a:avLst/>
          </a:prstGeom>
        </p:spPr>
        <p:txBody>
          <a:bodyPr wrap="square">
            <a:spAutoFit/>
          </a:bodyPr>
          <a:lstStyle/>
          <a:p>
            <a:pPr lvl="0" fontAlgn="base">
              <a:spcBef>
                <a:spcPct val="0"/>
              </a:spcBef>
              <a:spcAft>
                <a:spcPct val="0"/>
              </a:spcAft>
            </a:pPr>
            <a:r>
              <a:rPr lang="it-IT" sz="3200" dirty="0" smtClean="0">
                <a:latin typeface="Comic Sans MS" pitchFamily="66" charset="0"/>
                <a:ea typeface="FreeSerif" charset="0"/>
                <a:cs typeface="Times New Roman" pitchFamily="18" charset="0"/>
              </a:rPr>
              <a:t>Addirittura, </a:t>
            </a:r>
            <a:r>
              <a:rPr lang="it-IT" sz="3200" u="sng" dirty="0" smtClean="0">
                <a:latin typeface="Comic Sans MS" pitchFamily="66" charset="0"/>
                <a:ea typeface="FreeSerif" charset="0"/>
                <a:cs typeface="Times New Roman" pitchFamily="18" charset="0"/>
              </a:rPr>
              <a:t>nel caso di alcuni inquinanti</a:t>
            </a:r>
            <a:r>
              <a:rPr lang="it-IT" sz="3200" dirty="0" smtClean="0">
                <a:latin typeface="Comic Sans MS" pitchFamily="66" charset="0"/>
                <a:ea typeface="FreeSerif" charset="0"/>
                <a:cs typeface="Times New Roman" pitchFamily="18" charset="0"/>
              </a:rPr>
              <a:t> estremamente pericolosi</a:t>
            </a:r>
          </a:p>
          <a:p>
            <a:pPr lvl="0" fontAlgn="base">
              <a:spcBef>
                <a:spcPct val="0"/>
              </a:spcBef>
              <a:spcAft>
                <a:spcPct val="0"/>
              </a:spcAft>
            </a:pPr>
            <a:r>
              <a:rPr lang="it-IT" sz="3200" dirty="0" smtClean="0">
                <a:latin typeface="Comic Sans MS" pitchFamily="66" charset="0"/>
                <a:ea typeface="FreeSerif" charset="0"/>
                <a:cs typeface="Times New Roman" pitchFamily="18" charset="0"/>
              </a:rPr>
              <a:t>per la salute umana (come i </a:t>
            </a:r>
            <a:r>
              <a:rPr lang="it-IT" sz="3200" dirty="0" err="1" smtClean="0">
                <a:latin typeface="Comic Sans MS" pitchFamily="66" charset="0"/>
                <a:ea typeface="FreeSerif" charset="0"/>
                <a:cs typeface="Times New Roman" pitchFamily="18" charset="0"/>
              </a:rPr>
              <a:t>policlorobifenili</a:t>
            </a:r>
            <a:r>
              <a:rPr lang="it-IT" sz="3200" dirty="0" smtClean="0">
                <a:latin typeface="Comic Sans MS" pitchFamily="66" charset="0"/>
                <a:ea typeface="FreeSerif" charset="0"/>
                <a:cs typeface="Times New Roman" pitchFamily="18" charset="0"/>
              </a:rPr>
              <a:t>, o molti dei cosiddetti interferenti endocrini), </a:t>
            </a:r>
            <a:r>
              <a:rPr lang="it-IT" sz="3200" u="sng" dirty="0" smtClean="0">
                <a:latin typeface="Comic Sans MS" pitchFamily="66" charset="0"/>
                <a:ea typeface="FreeSerif" charset="0"/>
                <a:cs typeface="Times New Roman" pitchFamily="18" charset="0"/>
              </a:rPr>
              <a:t>la normativa vigente non prevede alcun limite.</a:t>
            </a:r>
            <a:endParaRPr lang="it-IT" sz="3200" u="sng" dirty="0" smtClean="0">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nquinanti atmosferici"/>
          <p:cNvPicPr>
            <a:picLocks noChangeAspect="1" noChangeArrowheads="1"/>
          </p:cNvPicPr>
          <p:nvPr/>
        </p:nvPicPr>
        <p:blipFill>
          <a:blip r:embed="rId2" cstate="print"/>
          <a:srcRect/>
          <a:stretch>
            <a:fillRect/>
          </a:stretch>
        </p:blipFill>
        <p:spPr bwMode="auto">
          <a:xfrm>
            <a:off x="0" y="-99392"/>
            <a:ext cx="10314384" cy="6957392"/>
          </a:xfrm>
          <a:prstGeom prst="rect">
            <a:avLst/>
          </a:prstGeom>
          <a:noFill/>
        </p:spPr>
      </p:pic>
      <p:sp>
        <p:nvSpPr>
          <p:cNvPr id="1027" name="Rectangle 3"/>
          <p:cNvSpPr>
            <a:spLocks noChangeArrowheads="1"/>
          </p:cNvSpPr>
          <p:nvPr/>
        </p:nvSpPr>
        <p:spPr bwMode="auto">
          <a:xfrm>
            <a:off x="0" y="129171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15900" algn="l"/>
                <a:tab pos="228600" algn="l"/>
              </a:tabLst>
            </a:pPr>
            <a:r>
              <a:rPr kumimoji="0" lang="it-IT" sz="1600" b="1" i="0" u="none" strike="noStrike" cap="none" normalizeH="0" baseline="0" dirty="0" smtClean="0">
                <a:ln>
                  <a:noFill/>
                </a:ln>
                <a:solidFill>
                  <a:srgbClr val="FF3300"/>
                </a:solidFill>
                <a:effectLst/>
                <a:latin typeface="Verdana" pitchFamily="34" charset="0"/>
                <a:ea typeface="DejaVu Sans"/>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1603293"/>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buFontTx/>
              <a:buChar char="•"/>
              <a:tabLst>
                <a:tab pos="215900" algn="l"/>
                <a:tab pos="228600" algn="l"/>
              </a:tabLst>
            </a:pPr>
            <a:r>
              <a:rPr kumimoji="0" lang="it-IT" sz="4400" i="0" u="none" strike="noStrike" cap="none" normalizeH="0" baseline="0" dirty="0" smtClean="0">
                <a:ln>
                  <a:noFill/>
                </a:ln>
                <a:solidFill>
                  <a:srgbClr val="000099"/>
                </a:solidFill>
                <a:effectLst/>
                <a:latin typeface="Comic Sans MS" pitchFamily="66" charset="0"/>
                <a:cs typeface="Arial" pitchFamily="34" charset="0"/>
              </a:rPr>
              <a:t>I principali inquinanti atmosferici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88640"/>
            <a:ext cx="6174432" cy="5693866"/>
          </a:xfrm>
          <a:prstGeom prst="rect">
            <a:avLst/>
          </a:prstGeom>
        </p:spPr>
        <p:txBody>
          <a:bodyPr wrap="square">
            <a:spAutoFit/>
          </a:bodyPr>
          <a:lstStyle/>
          <a:p>
            <a:r>
              <a:rPr lang="it-IT" sz="5400" b="1" dirty="0" smtClean="0">
                <a:latin typeface="Comic Sans MS" pitchFamily="66" charset="0"/>
              </a:rPr>
              <a:t>Il nuovo rapporto Oms (2016)</a:t>
            </a:r>
            <a:endParaRPr lang="it-IT" sz="5400" dirty="0" smtClean="0">
              <a:latin typeface="Comic Sans MS" pitchFamily="66" charset="0"/>
            </a:endParaRPr>
          </a:p>
          <a:p>
            <a:endParaRPr lang="it-IT" b="1" dirty="0" smtClean="0">
              <a:latin typeface="Comic Sans MS" pitchFamily="66" charset="0"/>
            </a:endParaRPr>
          </a:p>
          <a:p>
            <a:endParaRPr lang="it-IT" b="1" dirty="0" smtClean="0">
              <a:latin typeface="Comic Sans MS" pitchFamily="66" charset="0"/>
            </a:endParaRPr>
          </a:p>
          <a:p>
            <a:r>
              <a:rPr lang="it-IT" sz="4400" b="1" dirty="0" smtClean="0">
                <a:latin typeface="Comic Sans MS" pitchFamily="66" charset="0"/>
              </a:rPr>
              <a:t>Ogni anno 12,6 milioni di morti </a:t>
            </a:r>
          </a:p>
          <a:p>
            <a:r>
              <a:rPr lang="it-IT" sz="4400" b="1" dirty="0" smtClean="0">
                <a:latin typeface="Comic Sans MS" pitchFamily="66" charset="0"/>
              </a:rPr>
              <a:t>per colpa dell’inquinamento</a:t>
            </a:r>
          </a:p>
          <a:p>
            <a:r>
              <a:rPr lang="it-IT" sz="4400" b="1" dirty="0" smtClean="0">
                <a:latin typeface="Comic Sans MS" pitchFamily="66" charset="0"/>
              </a:rPr>
              <a:t>(1,4milioni in Europa)  </a:t>
            </a:r>
            <a:endParaRPr lang="it-IT" sz="4400" dirty="0">
              <a:latin typeface="Comic Sans MS" pitchFamily="66" charset="0"/>
            </a:endParaRPr>
          </a:p>
        </p:txBody>
      </p:sp>
      <p:sp>
        <p:nvSpPr>
          <p:cNvPr id="125954" name="AutoShape 2" descr="Risultati immagini per globo terrestre cart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4450011" y="3244334"/>
            <a:ext cx="243978" cy="369332"/>
          </a:xfrm>
          <a:prstGeom prst="rect">
            <a:avLst/>
          </a:prstGeom>
        </p:spPr>
        <p:txBody>
          <a:bodyPr wrap="none">
            <a:spAutoFit/>
          </a:bodyPr>
          <a:lstStyle/>
          <a:p>
            <a:r>
              <a:rPr lang="it-IT" b="1" dirty="0" smtClean="0"/>
              <a:t>t</a:t>
            </a:r>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332656"/>
            <a:ext cx="6462464" cy="6247864"/>
          </a:xfrm>
          <a:prstGeom prst="rect">
            <a:avLst/>
          </a:prstGeom>
        </p:spPr>
        <p:txBody>
          <a:bodyPr wrap="square">
            <a:spAutoFit/>
          </a:bodyPr>
          <a:lstStyle/>
          <a:p>
            <a:r>
              <a:rPr lang="it-IT" sz="4000" dirty="0" smtClean="0">
                <a:latin typeface="Comic Sans MS" pitchFamily="66" charset="0"/>
              </a:rPr>
              <a:t>I principali inquinanti atmosferici possono essere classificati, oltre che in relazione alla loro origine, in base alla modalità di rilascio negli ambienti esterni (</a:t>
            </a:r>
            <a:r>
              <a:rPr lang="it-IT" sz="4000" i="1" u="sng" dirty="0" smtClean="0">
                <a:latin typeface="Comic Sans MS" pitchFamily="66" charset="0"/>
              </a:rPr>
              <a:t>outdoor</a:t>
            </a:r>
            <a:r>
              <a:rPr lang="it-IT" sz="4000" dirty="0" smtClean="0">
                <a:latin typeface="Comic Sans MS" pitchFamily="66" charset="0"/>
              </a:rPr>
              <a:t>) o interni (</a:t>
            </a:r>
            <a:r>
              <a:rPr lang="it-IT" sz="4000" i="1" u="sng" dirty="0" smtClean="0">
                <a:latin typeface="Comic Sans MS" pitchFamily="66" charset="0"/>
              </a:rPr>
              <a:t>indoor</a:t>
            </a:r>
            <a:r>
              <a:rPr lang="it-IT" sz="4000" dirty="0" smtClean="0">
                <a:latin typeface="Comic Sans MS" pitchFamily="66" charset="0"/>
              </a:rPr>
              <a:t>) e allo stato fisico (</a:t>
            </a:r>
            <a:r>
              <a:rPr lang="it-IT" sz="4000" i="1" u="sng" dirty="0" smtClean="0">
                <a:latin typeface="Comic Sans MS" pitchFamily="66" charset="0"/>
              </a:rPr>
              <a:t>inquinanti gassosi o particolati</a:t>
            </a:r>
            <a:r>
              <a:rPr lang="it-IT" sz="4000" dirty="0" smtClean="0">
                <a:latin typeface="Comic Sans MS" pitchFamily="66" charset="0"/>
              </a:rPr>
              <a:t>).</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340768"/>
            <a:ext cx="8064896" cy="4401205"/>
          </a:xfrm>
          <a:prstGeom prst="rect">
            <a:avLst/>
          </a:prstGeom>
        </p:spPr>
        <p:txBody>
          <a:bodyPr wrap="square">
            <a:spAutoFit/>
          </a:bodyPr>
          <a:lstStyle/>
          <a:p>
            <a:r>
              <a:rPr lang="it-IT" sz="4000" dirty="0" smtClean="0">
                <a:latin typeface="Comic Sans MS" pitchFamily="66" charset="0"/>
              </a:rPr>
              <a:t>Gli inquinanti sono anche distinti in </a:t>
            </a:r>
            <a:r>
              <a:rPr lang="it-IT" sz="4000" i="1" u="sng" dirty="0" smtClean="0">
                <a:latin typeface="Comic Sans MS" pitchFamily="66" charset="0"/>
              </a:rPr>
              <a:t>primari</a:t>
            </a:r>
            <a:r>
              <a:rPr lang="it-IT" sz="4000" u="sng" dirty="0" smtClean="0">
                <a:latin typeface="Comic Sans MS" pitchFamily="66" charset="0"/>
              </a:rPr>
              <a:t> </a:t>
            </a:r>
            <a:r>
              <a:rPr lang="it-IT" sz="4000" dirty="0" smtClean="0">
                <a:latin typeface="Comic Sans MS" pitchFamily="66" charset="0"/>
              </a:rPr>
              <a:t>(se emessi direttamente in atmosfera) e </a:t>
            </a:r>
            <a:r>
              <a:rPr lang="it-IT" sz="4000" i="1" u="sng" dirty="0" smtClean="0">
                <a:latin typeface="Comic Sans MS" pitchFamily="66" charset="0"/>
              </a:rPr>
              <a:t>secondari</a:t>
            </a:r>
            <a:r>
              <a:rPr lang="it-IT" sz="4000" dirty="0" smtClean="0">
                <a:latin typeface="Comic Sans MS" pitchFamily="66" charset="0"/>
              </a:rPr>
              <a:t> (si formano come risultato di reazioni chimiche con altri inquinanti o gas atmosferici).</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articolato"/>
          <p:cNvPicPr>
            <a:picLocks noChangeAspect="1" noChangeArrowheads="1"/>
          </p:cNvPicPr>
          <p:nvPr/>
        </p:nvPicPr>
        <p:blipFill>
          <a:blip r:embed="rId2" cstate="print"/>
          <a:srcRect/>
          <a:stretch>
            <a:fillRect/>
          </a:stretch>
        </p:blipFill>
        <p:spPr bwMode="auto">
          <a:xfrm>
            <a:off x="0" y="-99392"/>
            <a:ext cx="9396536" cy="6858000"/>
          </a:xfrm>
          <a:prstGeom prst="rect">
            <a:avLst/>
          </a:prstGeom>
          <a:noFill/>
        </p:spPr>
      </p:pic>
      <p:sp>
        <p:nvSpPr>
          <p:cNvPr id="6" name="CasellaDiTesto 5"/>
          <p:cNvSpPr txBox="1"/>
          <p:nvPr/>
        </p:nvSpPr>
        <p:spPr>
          <a:xfrm flipH="1">
            <a:off x="2123728" y="1412776"/>
            <a:ext cx="6120680" cy="830997"/>
          </a:xfrm>
          <a:prstGeom prst="rect">
            <a:avLst/>
          </a:prstGeom>
          <a:noFill/>
        </p:spPr>
        <p:txBody>
          <a:bodyPr wrap="square" rtlCol="0">
            <a:spAutoFit/>
          </a:bodyPr>
          <a:lstStyle/>
          <a:p>
            <a:r>
              <a:rPr lang="it-IT" sz="4800" dirty="0" smtClean="0">
                <a:solidFill>
                  <a:schemeClr val="bg1"/>
                </a:solidFill>
                <a:latin typeface="Comic Sans MS" pitchFamily="66" charset="0"/>
              </a:rPr>
              <a:t>IL PARTICOLATO</a:t>
            </a:r>
            <a:endParaRPr lang="it-IT" sz="48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0"/>
            <a:ext cx="8820472" cy="6863417"/>
          </a:xfrm>
          <a:prstGeom prst="rect">
            <a:avLst/>
          </a:prstGeom>
        </p:spPr>
        <p:txBody>
          <a:bodyPr wrap="square">
            <a:spAutoFit/>
          </a:bodyPr>
          <a:lstStyle/>
          <a:p>
            <a:r>
              <a:rPr lang="it-IT" sz="4400" dirty="0" smtClean="0">
                <a:latin typeface="Comic Sans MS" pitchFamily="66" charset="0"/>
              </a:rPr>
              <a:t>Il particolato (PM, </a:t>
            </a:r>
            <a:r>
              <a:rPr lang="it-IT" sz="4400" dirty="0" err="1" smtClean="0">
                <a:latin typeface="Comic Sans MS" pitchFamily="66" charset="0"/>
              </a:rPr>
              <a:t>Particulate</a:t>
            </a:r>
            <a:r>
              <a:rPr lang="it-IT" sz="4400" dirty="0" smtClean="0">
                <a:latin typeface="Comic Sans MS" pitchFamily="66" charset="0"/>
              </a:rPr>
              <a:t> </a:t>
            </a:r>
            <a:r>
              <a:rPr lang="it-IT" sz="4400" dirty="0" err="1" smtClean="0">
                <a:latin typeface="Comic Sans MS" pitchFamily="66" charset="0"/>
              </a:rPr>
              <a:t>Matter</a:t>
            </a:r>
            <a:r>
              <a:rPr lang="it-IT" sz="4400" dirty="0" smtClean="0">
                <a:latin typeface="Comic Sans MS" pitchFamily="66" charset="0"/>
              </a:rPr>
              <a:t>) è un insieme eterogeneo di particelle solide inalabili, classificate in base al loro diametro (grossolano, fine, ultrafine), che possono rimanere sospese anche per lunghi periodi e spostarsi anche di centinaia di chilometri dal loro punto di origine (frazione ultrafine)</a:t>
            </a:r>
            <a:endParaRPr lang="it-IT" sz="4400" dirty="0">
              <a:latin typeface="Comic Sans MS" pitchFamily="66"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48680"/>
            <a:ext cx="8784976" cy="6247864"/>
          </a:xfrm>
          <a:prstGeom prst="rect">
            <a:avLst/>
          </a:prstGeom>
        </p:spPr>
        <p:txBody>
          <a:bodyPr wrap="square">
            <a:spAutoFit/>
          </a:bodyPr>
          <a:lstStyle/>
          <a:p>
            <a:r>
              <a:rPr lang="it-IT" sz="4000" dirty="0" smtClean="0">
                <a:latin typeface="Comic Sans MS" pitchFamily="66" charset="0"/>
              </a:rPr>
              <a:t>Sono costituite da una miscela di elementi (carbonio, metalli pesanti, elementi organici, ecc.) e si indicano con l’acronimo PM seguito da una cifra che ne indica il diametro massimo. Il PM10 è, per esempio, la frazione di particolato con diametro non superiore ai 10 μm, mentre il PM2,5 ha diametro non superiore a 2,5</a:t>
            </a:r>
            <a:r>
              <a:rPr lang="it-IT" dirty="0" smtClean="0"/>
              <a:t> </a:t>
            </a:r>
            <a:r>
              <a:rPr lang="it-IT" sz="3600" dirty="0" smtClean="0"/>
              <a:t>μm.</a:t>
            </a:r>
            <a:endParaRPr lang="it-IT" sz="3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764704"/>
            <a:ext cx="6462464" cy="6186309"/>
          </a:xfrm>
          <a:prstGeom prst="rect">
            <a:avLst/>
          </a:prstGeom>
        </p:spPr>
        <p:txBody>
          <a:bodyPr wrap="square">
            <a:spAutoFit/>
          </a:bodyPr>
          <a:lstStyle/>
          <a:p>
            <a:r>
              <a:rPr lang="it-IT" sz="4400" dirty="0" smtClean="0">
                <a:latin typeface="Comic Sans MS" pitchFamily="66" charset="0"/>
              </a:rPr>
              <a:t>La pericolosità del particolato è dunque inversamente proporzionale alla sua dimensione (le particelle più piccole sono le più pericolose).</a:t>
            </a:r>
          </a:p>
          <a:p>
            <a:endParaRPr lang="it-IT" sz="4400" dirty="0" smtClean="0">
              <a:latin typeface="Comic Sans MS" pitchFamily="66" charset="0"/>
            </a:endParaRPr>
          </a:p>
          <a:p>
            <a:r>
              <a:rPr lang="it-IT" sz="4400" dirty="0" smtClean="0">
                <a:latin typeface="Comic Sans MS" pitchFamily="66" charset="0"/>
              </a:rPr>
              <a:t> </a:t>
            </a:r>
            <a:endParaRPr lang="it-IT" sz="4400" dirty="0">
              <a:latin typeface="Comic Sans MS" pitchFamily="66" charset="0"/>
            </a:endParaRPr>
          </a:p>
        </p:txBody>
      </p:sp>
      <p:pic>
        <p:nvPicPr>
          <p:cNvPr id="12290" name="Picture 2" descr="Risultati immagini per attenzione pericolo"/>
          <p:cNvPicPr>
            <a:picLocks noChangeAspect="1" noChangeArrowheads="1"/>
          </p:cNvPicPr>
          <p:nvPr/>
        </p:nvPicPr>
        <p:blipFill>
          <a:blip r:embed="rId2" cstate="print"/>
          <a:srcRect/>
          <a:stretch>
            <a:fillRect/>
          </a:stretch>
        </p:blipFill>
        <p:spPr bwMode="auto">
          <a:xfrm>
            <a:off x="6132849" y="1412776"/>
            <a:ext cx="2804254" cy="252028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764704"/>
            <a:ext cx="7920880" cy="4401205"/>
          </a:xfrm>
          <a:prstGeom prst="rect">
            <a:avLst/>
          </a:prstGeom>
        </p:spPr>
        <p:txBody>
          <a:bodyPr wrap="square">
            <a:spAutoFit/>
          </a:bodyPr>
          <a:lstStyle/>
          <a:p>
            <a:r>
              <a:rPr lang="it-IT" sz="4000" dirty="0" smtClean="0">
                <a:latin typeface="Comic Sans MS" pitchFamily="66" charset="0"/>
              </a:rPr>
              <a:t>Le polveri fini e ultrafini (diametro inferiore ai 2,5 μm) sono in grado di superare la barriera </a:t>
            </a:r>
            <a:r>
              <a:rPr lang="it-IT" sz="4000" dirty="0" err="1" smtClean="0">
                <a:latin typeface="Comic Sans MS" pitchFamily="66" charset="0"/>
              </a:rPr>
              <a:t>emato-alveolare</a:t>
            </a:r>
            <a:r>
              <a:rPr lang="it-IT" sz="4000" dirty="0" smtClean="0">
                <a:latin typeface="Comic Sans MS" pitchFamily="66" charset="0"/>
              </a:rPr>
              <a:t> e di entrare rapidamente in circolo, raggiungendo qualunque distretto corporeo.</a:t>
            </a:r>
            <a:r>
              <a:rPr lang="it-IT" sz="4000" b="1" baseline="30000" dirty="0" smtClean="0">
                <a:latin typeface="Comic Sans MS" pitchFamily="66" charset="0"/>
              </a:rPr>
              <a:t>4</a:t>
            </a:r>
            <a:endParaRPr lang="it-IT" sz="4000" dirty="0" smtClean="0">
              <a:latin typeface="Comic Sans MS" pitchFamily="66"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836712"/>
            <a:ext cx="8604448" cy="5016758"/>
          </a:xfrm>
          <a:prstGeom prst="rect">
            <a:avLst/>
          </a:prstGeom>
        </p:spPr>
        <p:txBody>
          <a:bodyPr wrap="square">
            <a:spAutoFit/>
          </a:bodyPr>
          <a:lstStyle/>
          <a:p>
            <a:r>
              <a:rPr lang="it-IT" sz="4000" u="sng" dirty="0" smtClean="0">
                <a:latin typeface="Comic Sans MS" pitchFamily="66" charset="0"/>
              </a:rPr>
              <a:t>Il principale meccanismo fisiopatologico </a:t>
            </a:r>
            <a:r>
              <a:rPr lang="it-IT" sz="4000" dirty="0" smtClean="0">
                <a:latin typeface="Comic Sans MS" pitchFamily="66" charset="0"/>
              </a:rPr>
              <a:t>attraverso il quale il particolato, se inalato, è </a:t>
            </a:r>
            <a:r>
              <a:rPr lang="it-IT" sz="4000" u="sng" dirty="0" smtClean="0">
                <a:latin typeface="Comic Sans MS" pitchFamily="66" charset="0"/>
              </a:rPr>
              <a:t>lo stress ossidativo,</a:t>
            </a:r>
            <a:r>
              <a:rPr lang="it-IT" sz="4000" b="1" baseline="30000" dirty="0" smtClean="0">
                <a:latin typeface="Comic Sans MS" pitchFamily="66" charset="0"/>
              </a:rPr>
              <a:t>5</a:t>
            </a:r>
            <a:r>
              <a:rPr lang="it-IT" sz="4000" dirty="0" smtClean="0">
                <a:latin typeface="Comic Sans MS" pitchFamily="66" charset="0"/>
              </a:rPr>
              <a:t> al quale si associano attività vasocostrittrice,</a:t>
            </a:r>
            <a:r>
              <a:rPr lang="it-IT" sz="4000" b="1" baseline="30000" dirty="0" smtClean="0">
                <a:latin typeface="Comic Sans MS" pitchFamily="66" charset="0"/>
              </a:rPr>
              <a:t>6</a:t>
            </a:r>
            <a:r>
              <a:rPr lang="it-IT" sz="4000" dirty="0" smtClean="0">
                <a:latin typeface="Comic Sans MS" pitchFamily="66" charset="0"/>
              </a:rPr>
              <a:t> </a:t>
            </a:r>
            <a:r>
              <a:rPr lang="it-IT" sz="4000" dirty="0" err="1" smtClean="0">
                <a:latin typeface="Comic Sans MS" pitchFamily="66" charset="0"/>
              </a:rPr>
              <a:t>protrombotica</a:t>
            </a:r>
            <a:r>
              <a:rPr lang="it-IT" sz="4000" dirty="0" smtClean="0">
                <a:latin typeface="Comic Sans MS" pitchFamily="66" charset="0"/>
              </a:rPr>
              <a:t>,</a:t>
            </a:r>
            <a:r>
              <a:rPr lang="it-IT" sz="4000" b="1" baseline="30000" dirty="0" smtClean="0">
                <a:latin typeface="Comic Sans MS" pitchFamily="66" charset="0"/>
              </a:rPr>
              <a:t>7</a:t>
            </a:r>
            <a:r>
              <a:rPr lang="it-IT" sz="4000" dirty="0" smtClean="0">
                <a:latin typeface="Comic Sans MS" pitchFamily="66" charset="0"/>
              </a:rPr>
              <a:t> </a:t>
            </a:r>
            <a:r>
              <a:rPr lang="it-IT" sz="4000" dirty="0" err="1" smtClean="0">
                <a:latin typeface="Comic Sans MS" pitchFamily="66" charset="0"/>
              </a:rPr>
              <a:t>anti-fibrinolitica</a:t>
            </a:r>
            <a:r>
              <a:rPr lang="it-IT" sz="4000" dirty="0" smtClean="0">
                <a:latin typeface="Comic Sans MS" pitchFamily="66" charset="0"/>
              </a:rPr>
              <a:t>,</a:t>
            </a:r>
            <a:r>
              <a:rPr lang="it-IT" sz="4000" b="1" baseline="30000" dirty="0" smtClean="0">
                <a:latin typeface="Comic Sans MS" pitchFamily="66" charset="0"/>
              </a:rPr>
              <a:t>6</a:t>
            </a:r>
            <a:r>
              <a:rPr lang="it-IT" sz="4000" dirty="0" smtClean="0">
                <a:latin typeface="Comic Sans MS" pitchFamily="66" charset="0"/>
              </a:rPr>
              <a:t> ischemizzante,</a:t>
            </a:r>
            <a:r>
              <a:rPr lang="it-IT" sz="4000" b="1" baseline="30000" dirty="0" smtClean="0">
                <a:latin typeface="Comic Sans MS" pitchFamily="66" charset="0"/>
              </a:rPr>
              <a:t>8</a:t>
            </a:r>
            <a:r>
              <a:rPr lang="it-IT" sz="4000" dirty="0" smtClean="0">
                <a:latin typeface="Comic Sans MS" pitchFamily="66" charset="0"/>
              </a:rPr>
              <a:t> </a:t>
            </a:r>
            <a:r>
              <a:rPr lang="it-IT" sz="4000" dirty="0" err="1" smtClean="0">
                <a:latin typeface="Comic Sans MS" pitchFamily="66" charset="0"/>
              </a:rPr>
              <a:t>genotossica</a:t>
            </a:r>
            <a:r>
              <a:rPr lang="it-IT" sz="4000" dirty="0" smtClean="0">
                <a:latin typeface="Comic Sans MS" pitchFamily="66" charset="0"/>
              </a:rPr>
              <a:t>,</a:t>
            </a:r>
            <a:r>
              <a:rPr lang="it-IT" sz="4000" b="1" baseline="30000" dirty="0" smtClean="0">
                <a:latin typeface="Comic Sans MS" pitchFamily="66" charset="0"/>
              </a:rPr>
              <a:t>9</a:t>
            </a:r>
            <a:r>
              <a:rPr lang="it-IT" sz="4000" dirty="0" smtClean="0">
                <a:latin typeface="Comic Sans MS" pitchFamily="66" charset="0"/>
              </a:rPr>
              <a:t> mutagena e cancerogena.</a:t>
            </a:r>
            <a:r>
              <a:rPr lang="it-IT" sz="4000" b="1" baseline="30000" dirty="0" smtClean="0">
                <a:latin typeface="Comic Sans MS" pitchFamily="66" charset="0"/>
              </a:rPr>
              <a:t>10-12</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Risultati immagini per inquinanti atmosferici"/>
          <p:cNvPicPr>
            <a:picLocks noChangeAspect="1" noChangeArrowheads="1"/>
          </p:cNvPicPr>
          <p:nvPr/>
        </p:nvPicPr>
        <p:blipFill>
          <a:blip r:embed="rId2" cstate="print"/>
          <a:srcRect/>
          <a:stretch>
            <a:fillRect/>
          </a:stretch>
        </p:blipFill>
        <p:spPr bwMode="auto">
          <a:xfrm>
            <a:off x="0" y="188640"/>
            <a:ext cx="9852200" cy="6525344"/>
          </a:xfrm>
          <a:prstGeom prst="rect">
            <a:avLst/>
          </a:prstGeom>
          <a:noFill/>
        </p:spPr>
      </p:pic>
      <p:sp>
        <p:nvSpPr>
          <p:cNvPr id="3" name="Rettangolo 2"/>
          <p:cNvSpPr/>
          <p:nvPr/>
        </p:nvSpPr>
        <p:spPr>
          <a:xfrm>
            <a:off x="2339752" y="2132856"/>
            <a:ext cx="4572000" cy="4401205"/>
          </a:xfrm>
          <a:prstGeom prst="rect">
            <a:avLst/>
          </a:prstGeom>
        </p:spPr>
        <p:txBody>
          <a:bodyPr>
            <a:spAutoFit/>
          </a:bodyPr>
          <a:lstStyle/>
          <a:p>
            <a:r>
              <a:rPr lang="it-IT" sz="2800" dirty="0" smtClean="0">
                <a:latin typeface="Comic Sans MS" pitchFamily="66" charset="0"/>
              </a:rPr>
              <a:t>Il particolato fine (PM2,5) e quello ultrafine (UFP, </a:t>
            </a:r>
            <a:r>
              <a:rPr lang="it-IT" sz="2800" i="1" dirty="0" smtClean="0">
                <a:latin typeface="Comic Sans MS" pitchFamily="66" charset="0"/>
              </a:rPr>
              <a:t>Ultra Fine </a:t>
            </a:r>
            <a:r>
              <a:rPr lang="it-IT" sz="2800" i="1" dirty="0" err="1" smtClean="0">
                <a:latin typeface="Comic Sans MS" pitchFamily="66" charset="0"/>
              </a:rPr>
              <a:t>Particles</a:t>
            </a:r>
            <a:r>
              <a:rPr lang="it-IT" sz="2800" dirty="0" smtClean="0">
                <a:latin typeface="Comic Sans MS" pitchFamily="66" charset="0"/>
              </a:rPr>
              <a:t>, diametro delle particelle inferiore a 100 </a:t>
            </a:r>
            <a:r>
              <a:rPr lang="it-IT" sz="2800" dirty="0" err="1" smtClean="0">
                <a:latin typeface="Comic Sans MS" pitchFamily="66" charset="0"/>
              </a:rPr>
              <a:t>nm</a:t>
            </a:r>
            <a:r>
              <a:rPr lang="it-IT" sz="2800" dirty="0" smtClean="0">
                <a:latin typeface="Comic Sans MS" pitchFamily="66" charset="0"/>
              </a:rPr>
              <a:t>) sono in genere originati da processi di combustione industriale (combustibili fossili, biomasse, rifiuti) e dal traffico veicolare</a:t>
            </a:r>
            <a:endParaRPr lang="it-IT" sz="2800" dirty="0">
              <a:latin typeface="Comic Sans MS" pitchFamily="66"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0" name="AutoShape 4"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2" name="AutoShape 6"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4" name="AutoShape 8"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6" name="AutoShape 10"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88" name="AutoShape 12"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1390" name="AutoShape 14" descr="Risultati immagini per traffico urb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1392" name="Picture 16" descr="Risultati immagini per traffico urbano"/>
          <p:cNvPicPr>
            <a:picLocks noChangeAspect="1" noChangeArrowheads="1"/>
          </p:cNvPicPr>
          <p:nvPr/>
        </p:nvPicPr>
        <p:blipFill>
          <a:blip r:embed="rId3" cstate="print"/>
          <a:srcRect/>
          <a:stretch>
            <a:fillRect/>
          </a:stretch>
        </p:blipFill>
        <p:spPr bwMode="auto">
          <a:xfrm>
            <a:off x="-1188640" y="0"/>
            <a:ext cx="11138058" cy="6497960"/>
          </a:xfrm>
          <a:prstGeom prst="rect">
            <a:avLst/>
          </a:prstGeom>
          <a:noFill/>
        </p:spPr>
      </p:pic>
      <p:pic>
        <p:nvPicPr>
          <p:cNvPr id="10" name="Picture 16" descr="Risultati immagini per traffico urbano"/>
          <p:cNvPicPr>
            <a:picLocks noChangeAspect="1" noChangeArrowheads="1"/>
          </p:cNvPicPr>
          <p:nvPr/>
        </p:nvPicPr>
        <p:blipFill>
          <a:blip r:embed="rId3" cstate="print"/>
          <a:srcRect/>
          <a:stretch>
            <a:fillRect/>
          </a:stretch>
        </p:blipFill>
        <p:spPr bwMode="auto">
          <a:xfrm>
            <a:off x="-1036240" y="152400"/>
            <a:ext cx="11138058" cy="6497960"/>
          </a:xfrm>
          <a:prstGeom prst="rect">
            <a:avLst/>
          </a:prstGeom>
          <a:noFill/>
        </p:spPr>
      </p:pic>
      <p:pic>
        <p:nvPicPr>
          <p:cNvPr id="11" name="Picture 16" descr="Risultati immagini per traffico urbano"/>
          <p:cNvPicPr>
            <a:picLocks noChangeAspect="1" noChangeArrowheads="1"/>
          </p:cNvPicPr>
          <p:nvPr/>
        </p:nvPicPr>
        <p:blipFill>
          <a:blip r:embed="rId3" cstate="print"/>
          <a:srcRect/>
          <a:stretch>
            <a:fillRect/>
          </a:stretch>
        </p:blipFill>
        <p:spPr bwMode="auto">
          <a:xfrm>
            <a:off x="-1044624" y="116632"/>
            <a:ext cx="11138058" cy="64979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20688"/>
            <a:ext cx="6552728" cy="5632311"/>
          </a:xfrm>
          <a:prstGeom prst="rect">
            <a:avLst/>
          </a:prstGeom>
        </p:spPr>
        <p:txBody>
          <a:bodyPr wrap="square">
            <a:spAutoFit/>
          </a:bodyPr>
          <a:lstStyle/>
          <a:p>
            <a:r>
              <a:rPr lang="it-IT" sz="4000" dirty="0" smtClean="0">
                <a:latin typeface="Comic Sans MS" pitchFamily="66" charset="0"/>
              </a:rPr>
              <a:t>Secondo questo Rapporto l'inquinamento dell'aria, dell'acqua e del suolo, le esposizioni chimiche, i cambiamenti climatici e le radiazioni ultraviolette, contribuiscono all'insorgenza di </a:t>
            </a:r>
            <a:r>
              <a:rPr lang="it-IT" sz="4000" u="sng" dirty="0" smtClean="0">
                <a:latin typeface="Comic Sans MS" pitchFamily="66" charset="0"/>
              </a:rPr>
              <a:t>più di 100 malattie</a:t>
            </a:r>
            <a:endParaRPr lang="it-IT" sz="4000" u="sng" dirty="0">
              <a:latin typeface="Comic Sans MS" pitchFamily="66"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isultati immagini per volkswagen"/>
          <p:cNvPicPr>
            <a:picLocks noChangeAspect="1" noChangeArrowheads="1"/>
          </p:cNvPicPr>
          <p:nvPr/>
        </p:nvPicPr>
        <p:blipFill>
          <a:blip r:embed="rId2" cstate="print"/>
          <a:srcRect/>
          <a:stretch>
            <a:fillRect/>
          </a:stretch>
        </p:blipFill>
        <p:spPr bwMode="auto">
          <a:xfrm>
            <a:off x="3851921" y="0"/>
            <a:ext cx="5292080" cy="6344816"/>
          </a:xfrm>
          <a:prstGeom prst="rect">
            <a:avLst/>
          </a:prstGeom>
          <a:noFill/>
        </p:spPr>
      </p:pic>
      <p:sp>
        <p:nvSpPr>
          <p:cNvPr id="3" name="CasellaDiTesto 2"/>
          <p:cNvSpPr txBox="1"/>
          <p:nvPr/>
        </p:nvSpPr>
        <p:spPr>
          <a:xfrm>
            <a:off x="-180528" y="1340768"/>
            <a:ext cx="3779912" cy="1569660"/>
          </a:xfrm>
          <a:prstGeom prst="rect">
            <a:avLst/>
          </a:prstGeom>
          <a:noFill/>
        </p:spPr>
        <p:txBody>
          <a:bodyPr wrap="square" rtlCol="0">
            <a:spAutoFit/>
          </a:bodyPr>
          <a:lstStyle/>
          <a:p>
            <a:r>
              <a:rPr lang="it-IT" sz="9600" dirty="0" smtClean="0">
                <a:latin typeface="Arial" pitchFamily="34" charset="0"/>
                <a:cs typeface="Arial" pitchFamily="34" charset="0"/>
              </a:rPr>
              <a:t>     ?</a:t>
            </a:r>
            <a:endParaRPr lang="it-IT" sz="9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1844825"/>
            <a:ext cx="7416824" cy="3785652"/>
          </a:xfrm>
          <a:prstGeom prst="rect">
            <a:avLst/>
          </a:prstGeom>
        </p:spPr>
        <p:txBody>
          <a:bodyPr wrap="square">
            <a:spAutoFit/>
          </a:bodyPr>
          <a:lstStyle/>
          <a:p>
            <a:r>
              <a:rPr lang="it-IT" sz="4800" dirty="0" smtClean="0">
                <a:latin typeface="Comic Sans MS" pitchFamily="66" charset="0"/>
              </a:rPr>
              <a:t>E' importante notare che non esiste una soglia minima sotto la quale il particolato è innocuo per la salute </a:t>
            </a:r>
            <a:endParaRPr lang="it-IT" sz="4800" dirty="0">
              <a:latin typeface="Comic Sans MS" pitchFamily="66"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124744"/>
            <a:ext cx="8759571" cy="923330"/>
          </a:xfrm>
          <a:prstGeom prst="rect">
            <a:avLst/>
          </a:prstGeom>
        </p:spPr>
        <p:txBody>
          <a:bodyPr wrap="square">
            <a:spAutoFit/>
          </a:bodyPr>
          <a:lstStyle/>
          <a:p>
            <a:pPr lvl="0" fontAlgn="base">
              <a:spcBef>
                <a:spcPct val="0"/>
              </a:spcBef>
              <a:spcAft>
                <a:spcPct val="0"/>
              </a:spcAft>
            </a:pPr>
            <a:r>
              <a:rPr lang="it-IT" sz="5400" b="1" dirty="0" smtClean="0">
                <a:solidFill>
                  <a:schemeClr val="tx1">
                    <a:lumMod val="95000"/>
                  </a:schemeClr>
                </a:solidFill>
                <a:latin typeface="Comic Sans MS" pitchFamily="66" charset="0"/>
                <a:ea typeface="Times New Roman" pitchFamily="18" charset="0"/>
                <a:cs typeface="Arial" pitchFamily="34" charset="0"/>
              </a:rPr>
              <a:t>Inquinanti gassosi</a:t>
            </a:r>
          </a:p>
        </p:txBody>
      </p:sp>
      <p:pic>
        <p:nvPicPr>
          <p:cNvPr id="104450" name="Picture 2" descr="Risultati immagini per inquinanti gassosi"/>
          <p:cNvPicPr>
            <a:picLocks noChangeAspect="1" noChangeArrowheads="1"/>
          </p:cNvPicPr>
          <p:nvPr/>
        </p:nvPicPr>
        <p:blipFill>
          <a:blip r:embed="rId2" cstate="print"/>
          <a:srcRect/>
          <a:stretch>
            <a:fillRect/>
          </a:stretch>
        </p:blipFill>
        <p:spPr bwMode="auto">
          <a:xfrm>
            <a:off x="833124" y="2142246"/>
            <a:ext cx="6835220" cy="3863388"/>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467544" y="778132"/>
            <a:ext cx="928801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it-IT" sz="1400" b="1" dirty="0" smtClean="0">
              <a:solidFill>
                <a:schemeClr val="tx1">
                  <a:lumMod val="95000"/>
                </a:schemeClr>
              </a:solidFill>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dirty="0" smtClean="0">
              <a:ln>
                <a:noFill/>
              </a:ln>
              <a:solidFill>
                <a:schemeClr val="tx1">
                  <a:lumMod val="95000"/>
                </a:schemeClr>
              </a:solidFill>
              <a:effectLst/>
              <a:latin typeface="Verdana" pitchFamily="34" charset="0"/>
              <a:cs typeface="Arial" pitchFamily="34" charset="0"/>
            </a:endParaRPr>
          </a:p>
          <a:p>
            <a:r>
              <a:rPr lang="it-IT" sz="4000" dirty="0" smtClean="0">
                <a:latin typeface="Comic Sans MS" pitchFamily="66" charset="0"/>
              </a:rPr>
              <a:t>I principali inquinanti gassosi sono l’ozono (O</a:t>
            </a:r>
            <a:r>
              <a:rPr lang="it-IT" sz="4000" baseline="-25000" dirty="0" smtClean="0">
                <a:latin typeface="Comic Sans MS" pitchFamily="66" charset="0"/>
              </a:rPr>
              <a:t>3</a:t>
            </a:r>
            <a:r>
              <a:rPr lang="it-IT" sz="4000" dirty="0" smtClean="0">
                <a:latin typeface="Comic Sans MS" pitchFamily="66" charset="0"/>
              </a:rPr>
              <a:t>), </a:t>
            </a:r>
          </a:p>
          <a:p>
            <a:r>
              <a:rPr lang="it-IT" sz="4000" dirty="0" smtClean="0">
                <a:latin typeface="Comic Sans MS" pitchFamily="66" charset="0"/>
              </a:rPr>
              <a:t>l’ ossido di azoto (</a:t>
            </a:r>
            <a:r>
              <a:rPr lang="it-IT" sz="4000" dirty="0" err="1" smtClean="0">
                <a:latin typeface="Comic Sans MS" pitchFamily="66" charset="0"/>
              </a:rPr>
              <a:t>NO</a:t>
            </a:r>
            <a:r>
              <a:rPr lang="it-IT" sz="4000" baseline="-25000" dirty="0" err="1" smtClean="0">
                <a:latin typeface="Comic Sans MS" pitchFamily="66" charset="0"/>
              </a:rPr>
              <a:t>x</a:t>
            </a:r>
            <a:r>
              <a:rPr lang="it-IT" sz="4000" dirty="0" smtClean="0">
                <a:latin typeface="Comic Sans MS" pitchFamily="66" charset="0"/>
              </a:rPr>
              <a:t>) e di zolfo (</a:t>
            </a:r>
            <a:r>
              <a:rPr lang="it-IT" sz="4000" dirty="0" err="1" smtClean="0">
                <a:latin typeface="Comic Sans MS" pitchFamily="66" charset="0"/>
              </a:rPr>
              <a:t>SO</a:t>
            </a:r>
            <a:r>
              <a:rPr lang="it-IT" sz="4000" baseline="-25000" dirty="0" err="1" smtClean="0">
                <a:latin typeface="Comic Sans MS" pitchFamily="66" charset="0"/>
              </a:rPr>
              <a:t>x</a:t>
            </a:r>
            <a:r>
              <a:rPr lang="it-IT" sz="4000" dirty="0" smtClean="0">
                <a:latin typeface="Comic Sans MS" pitchFamily="66" charset="0"/>
              </a:rPr>
              <a:t>), </a:t>
            </a:r>
          </a:p>
          <a:p>
            <a:r>
              <a:rPr lang="it-IT" sz="4000" dirty="0" smtClean="0">
                <a:latin typeface="Comic Sans MS" pitchFamily="66" charset="0"/>
              </a:rPr>
              <a:t>gli ossidi di carbonio (</a:t>
            </a:r>
            <a:r>
              <a:rPr lang="it-IT" sz="4000" dirty="0" err="1" smtClean="0">
                <a:latin typeface="Comic Sans MS" pitchFamily="66" charset="0"/>
              </a:rPr>
              <a:t>CO</a:t>
            </a:r>
            <a:r>
              <a:rPr lang="it-IT" sz="4000" baseline="-25000" dirty="0" err="1" smtClean="0">
                <a:latin typeface="Comic Sans MS" pitchFamily="66" charset="0"/>
              </a:rPr>
              <a:t>x</a:t>
            </a:r>
            <a:r>
              <a:rPr lang="it-IT" sz="4000" dirty="0" smtClean="0">
                <a:latin typeface="Comic Sans MS" pitchFamily="66" charset="0"/>
              </a:rPr>
              <a:t>), </a:t>
            </a:r>
          </a:p>
          <a:p>
            <a:r>
              <a:rPr lang="it-IT" sz="4000" dirty="0" smtClean="0">
                <a:latin typeface="Comic Sans MS" pitchFamily="66" charset="0"/>
              </a:rPr>
              <a:t>i composti organici volatili che sono </a:t>
            </a:r>
          </a:p>
          <a:p>
            <a:r>
              <a:rPr lang="it-IT" sz="4000" dirty="0" smtClean="0">
                <a:latin typeface="Comic Sans MS" pitchFamily="66" charset="0"/>
              </a:rPr>
              <a:t>emessi dalle più varie sorgenti.</a:t>
            </a:r>
          </a:p>
          <a:p>
            <a:r>
              <a:rPr lang="it-IT" sz="4000" dirty="0" smtClean="0">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4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Risultati immagini per combustione industriale"/>
          <p:cNvPicPr>
            <a:picLocks noChangeAspect="1" noChangeArrowheads="1"/>
          </p:cNvPicPr>
          <p:nvPr/>
        </p:nvPicPr>
        <p:blipFill>
          <a:blip r:embed="rId2" cstate="print"/>
          <a:srcRect/>
          <a:stretch>
            <a:fillRect/>
          </a:stretch>
        </p:blipFill>
        <p:spPr bwMode="auto">
          <a:xfrm>
            <a:off x="0" y="0"/>
            <a:ext cx="7668344" cy="4394236"/>
          </a:xfrm>
          <a:prstGeom prst="rect">
            <a:avLst/>
          </a:prstGeom>
          <a:noFill/>
        </p:spPr>
      </p:pic>
      <p:sp>
        <p:nvSpPr>
          <p:cNvPr id="4" name="Rettangolo 3"/>
          <p:cNvSpPr/>
          <p:nvPr/>
        </p:nvSpPr>
        <p:spPr>
          <a:xfrm>
            <a:off x="611560" y="3212976"/>
            <a:ext cx="9169011" cy="2862322"/>
          </a:xfrm>
          <a:prstGeom prst="rect">
            <a:avLst/>
          </a:prstGeom>
        </p:spPr>
        <p:txBody>
          <a:bodyPr wrap="square">
            <a:spAutoFit/>
          </a:bodyPr>
          <a:lstStyle/>
          <a:p>
            <a:pPr lvl="0" fontAlgn="base">
              <a:spcBef>
                <a:spcPct val="0"/>
              </a:spcBef>
              <a:spcAft>
                <a:spcPct val="0"/>
              </a:spcAft>
            </a:pPr>
            <a:endParaRPr lang="it-IT" sz="6000" b="1" dirty="0" smtClean="0">
              <a:latin typeface="Comic Sans MS" pitchFamily="66" charset="0"/>
              <a:ea typeface="Times New Roman" pitchFamily="18" charset="0"/>
              <a:cs typeface="Arial" pitchFamily="34" charset="0"/>
            </a:endParaRPr>
          </a:p>
          <a:p>
            <a:pPr lvl="0" fontAlgn="base">
              <a:spcBef>
                <a:spcPct val="0"/>
              </a:spcBef>
              <a:spcAft>
                <a:spcPct val="0"/>
              </a:spcAft>
            </a:pPr>
            <a:endParaRPr lang="it-IT" sz="6000" b="1" dirty="0" smtClean="0">
              <a:latin typeface="Comic Sans MS" pitchFamily="66" charset="0"/>
              <a:ea typeface="Times New Roman" pitchFamily="18" charset="0"/>
              <a:cs typeface="Arial" pitchFamily="34" charset="0"/>
            </a:endParaRPr>
          </a:p>
          <a:p>
            <a:pPr lvl="0" fontAlgn="base">
              <a:spcBef>
                <a:spcPct val="0"/>
              </a:spcBef>
              <a:spcAft>
                <a:spcPct val="0"/>
              </a:spcAft>
            </a:pPr>
            <a:r>
              <a:rPr lang="it-IT" sz="6000" b="1" dirty="0" smtClean="0">
                <a:latin typeface="Comic Sans MS" pitchFamily="66" charset="0"/>
                <a:ea typeface="Times New Roman" pitchFamily="18" charset="0"/>
                <a:cs typeface="Arial" pitchFamily="34" charset="0"/>
              </a:rPr>
              <a:t>I microinquinanti</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333333"/>
                </a:solidFill>
                <a:effectLst/>
                <a:latin typeface="Verdana" pitchFamily="34" charset="0"/>
                <a:ea typeface="Times New Roman" pitchFamily="18" charset="0"/>
                <a:cs typeface="Arial" pitchFamily="34" charset="0"/>
              </a:rPr>
              <a:t>I microinquinanti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333333"/>
                </a:solidFill>
                <a:effectLst/>
                <a:latin typeface="Verdana" pitchFamily="34" charset="0"/>
                <a:ea typeface="Times New Roman" pitchFamily="18" charset="0"/>
                <a:cs typeface="Arial" pitchFamily="34" charset="0"/>
              </a:rPr>
              <a:t>I microinquinanti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333333"/>
                </a:solidFill>
                <a:effectLst/>
                <a:latin typeface="Verdana" pitchFamily="34" charset="0"/>
                <a:ea typeface="Times New Roman" pitchFamily="18" charset="0"/>
                <a:cs typeface="Arial" pitchFamily="34" charset="0"/>
              </a:rPr>
              <a:t>I microinquinanti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333333"/>
                </a:solidFill>
                <a:effectLst/>
                <a:latin typeface="Verdana" pitchFamily="34" charset="0"/>
                <a:ea typeface="Times New Roman" pitchFamily="18" charset="0"/>
                <a:cs typeface="Arial" pitchFamily="34" charset="0"/>
              </a:rPr>
              <a:t>I microinquinanti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89" name="Rectangle 5"/>
          <p:cNvSpPr>
            <a:spLocks noChangeArrowheads="1"/>
          </p:cNvSpPr>
          <p:nvPr/>
        </p:nvSpPr>
        <p:spPr bwMode="auto">
          <a:xfrm>
            <a:off x="0" y="-3937302"/>
            <a:ext cx="8316416" cy="121571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4800" b="1" i="0" u="none" strike="noStrike" cap="none" normalizeH="0" baseline="0" dirty="0" smtClean="0">
              <a:ln>
                <a:noFill/>
              </a:ln>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b="1" dirty="0" smtClean="0">
              <a:solidFill>
                <a:srgbClr val="333333"/>
              </a:solidFill>
              <a:latin typeface="Verdana"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4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4400" dirty="0" smtClean="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4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4400" dirty="0" smtClean="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4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4400" dirty="0" smtClean="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 microinquinanti sono un ampio gruppo di tossici che </a:t>
            </a:r>
            <a:endParaRPr lang="it-IT" sz="4000" dirty="0" smtClean="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comprende un elevatissimo </a:t>
            </a:r>
            <a:endParaRPr lang="it-IT" sz="4000" dirty="0" smtClean="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numero di sostanze organiche e inorganiche generate ed emesse </a:t>
            </a:r>
            <a:r>
              <a:rPr kumimoji="0" lang="it-IT" sz="40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prevalentemente da processi</a:t>
            </a:r>
            <a:endParaRPr lang="it-IT" sz="4000" u="sng" dirty="0" smtClean="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di combustione </a:t>
            </a:r>
            <a:r>
              <a:rPr kumimoji="0" lang="it-IT" sz="4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industriale in concentrazioni molto piccole.  </a:t>
            </a:r>
            <a:r>
              <a:rPr kumimoji="0" lang="it-IT" sz="40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Sono estremamente tossici.</a:t>
            </a:r>
          </a:p>
          <a:p>
            <a:pPr marL="0" marR="0" lvl="0" indent="0" algn="l" defTabSz="914400" rtl="0" eaLnBrk="0" fontAlgn="base" latinLnBrk="0" hangingPunct="0">
              <a:lnSpc>
                <a:spcPct val="100000"/>
              </a:lnSpc>
              <a:spcBef>
                <a:spcPct val="0"/>
              </a:spcBef>
              <a:spcAft>
                <a:spcPct val="0"/>
              </a:spcAft>
              <a:buClrTx/>
              <a:buSzTx/>
              <a:buFontTx/>
              <a:buNone/>
              <a:tabLst/>
            </a:pPr>
            <a:endParaRPr lang="it-IT" sz="4400" u="sng" dirty="0" smtClean="0">
              <a:latin typeface="Comic Sans MS" pitchFamily="66"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4400" b="0" i="0" u="sng"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764704"/>
            <a:ext cx="7539400" cy="6063198"/>
          </a:xfrm>
          <a:prstGeom prst="rect">
            <a:avLst/>
          </a:prstGeom>
          <a:noFill/>
        </p:spPr>
        <p:txBody>
          <a:bodyPr wrap="square" rtlCol="0">
            <a:spAutoFit/>
          </a:bodyPr>
          <a:lstStyle/>
          <a:p>
            <a:endParaRPr lang="it-IT" sz="2800" dirty="0" smtClean="0">
              <a:latin typeface="Comic Sans MS" pitchFamily="66" charset="0"/>
            </a:endParaRPr>
          </a:p>
          <a:p>
            <a:r>
              <a:rPr lang="it-IT" sz="3600" dirty="0" smtClean="0">
                <a:latin typeface="Comic Sans MS" pitchFamily="66" charset="0"/>
              </a:rPr>
              <a:t>Tra i microinquinanti, ricordiamo:</a:t>
            </a:r>
          </a:p>
          <a:p>
            <a:r>
              <a:rPr lang="it-IT" sz="3600" dirty="0" smtClean="0">
                <a:latin typeface="Comic Sans MS" pitchFamily="66" charset="0"/>
              </a:rPr>
              <a:t>Il benzene, benzopirene, IPA, PCB (in processi di combustione</a:t>
            </a:r>
          </a:p>
          <a:p>
            <a:r>
              <a:rPr lang="it-IT" sz="3600" dirty="0" smtClean="0">
                <a:latin typeface="Comic Sans MS" pitchFamily="66" charset="0"/>
              </a:rPr>
              <a:t> determinano Diossine e Furani), metalli pesanti (Cadmio, </a:t>
            </a:r>
          </a:p>
          <a:p>
            <a:r>
              <a:rPr lang="it-IT" sz="3600" dirty="0" smtClean="0">
                <a:latin typeface="Comic Sans MS" pitchFamily="66" charset="0"/>
              </a:rPr>
              <a:t>Mercurio, Piombo, </a:t>
            </a:r>
            <a:r>
              <a:rPr lang="it-IT" sz="3600" dirty="0" err="1" smtClean="0">
                <a:latin typeface="Comic Sans MS" pitchFamily="66" charset="0"/>
              </a:rPr>
              <a:t>Assenico</a:t>
            </a:r>
            <a:r>
              <a:rPr lang="it-IT" sz="3600" dirty="0" smtClean="0">
                <a:latin typeface="Comic Sans MS" pitchFamily="66" charset="0"/>
              </a:rPr>
              <a:t>, Cromo,Nichel).</a:t>
            </a:r>
          </a:p>
          <a:p>
            <a:endParaRPr lang="it-IT" sz="3600" dirty="0" smtClean="0">
              <a:latin typeface="Comic Sans MS" pitchFamily="66" charset="0"/>
            </a:endParaRPr>
          </a:p>
          <a:p>
            <a:endParaRPr lang="it-IT" sz="3600" dirty="0" smtClean="0">
              <a:latin typeface="Comic Sans MS" pitchFamily="66" charset="0"/>
            </a:endParaRPr>
          </a:p>
          <a:p>
            <a:r>
              <a:rPr lang="it-IT" sz="3600" dirty="0" smtClean="0">
                <a:latin typeface="Comic Sans MS" pitchFamily="66" charset="0"/>
              </a:rPr>
              <a:t> </a:t>
            </a:r>
            <a:endParaRPr lang="it-IT" sz="3600" dirty="0">
              <a:latin typeface="Comic Sans MS" pitchFamily="66"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772816"/>
            <a:ext cx="6030416" cy="3785652"/>
          </a:xfrm>
          <a:prstGeom prst="rect">
            <a:avLst/>
          </a:prstGeom>
        </p:spPr>
        <p:txBody>
          <a:bodyPr wrap="square">
            <a:spAutoFit/>
          </a:bodyPr>
          <a:lstStyle/>
          <a:p>
            <a:r>
              <a:rPr lang="it-IT" sz="4000" dirty="0" smtClean="0">
                <a:latin typeface="Comic Sans MS" pitchFamily="66" charset="0"/>
              </a:rPr>
              <a:t>Oltre a essere causa di  numerose malattie, molti di essi</a:t>
            </a:r>
          </a:p>
          <a:p>
            <a:r>
              <a:rPr lang="it-IT" sz="4000" dirty="0" smtClean="0">
                <a:latin typeface="Comic Sans MS" pitchFamily="66" charset="0"/>
              </a:rPr>
              <a:t>Sono classificati dallo IARC come sicuramente cancerogeni -</a:t>
            </a:r>
            <a:endParaRPr lang="it-IT" sz="4000" dirty="0">
              <a:latin typeface="Comic Sans MS" pitchFamily="66" charset="0"/>
            </a:endParaRPr>
          </a:p>
        </p:txBody>
      </p:sp>
      <p:pic>
        <p:nvPicPr>
          <p:cNvPr id="106498" name="Picture 2" descr="Risultati immagini per alt"/>
          <p:cNvPicPr>
            <a:picLocks noChangeAspect="1" noChangeArrowheads="1"/>
          </p:cNvPicPr>
          <p:nvPr/>
        </p:nvPicPr>
        <p:blipFill>
          <a:blip r:embed="rId2" cstate="print"/>
          <a:srcRect/>
          <a:stretch>
            <a:fillRect/>
          </a:stretch>
        </p:blipFill>
        <p:spPr bwMode="auto">
          <a:xfrm>
            <a:off x="6876256" y="2852936"/>
            <a:ext cx="2143125" cy="2143125"/>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3204989"/>
            <a:ext cx="9144000" cy="9694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15900" algn="l"/>
                <a:tab pos="228600" algn="l"/>
              </a:tabLst>
            </a:pPr>
            <a:endParaRPr kumimoji="0" lang="it-IT" sz="4400" b="1" i="0" u="none" strike="noStrike" cap="none" normalizeH="0" baseline="0" dirty="0" smtClean="0">
              <a:ln>
                <a:noFill/>
              </a:ln>
              <a:solidFill>
                <a:srgbClr val="FFC000"/>
              </a:solidFill>
              <a:effectLst/>
              <a:latin typeface="Verdana" pitchFamily="34" charset="0"/>
              <a:ea typeface="DejaVu Sans"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215900" algn="l"/>
                <a:tab pos="228600" algn="l"/>
              </a:tabLst>
            </a:pPr>
            <a:endParaRPr lang="it-IT" sz="4400" b="1" dirty="0" smtClean="0">
              <a:solidFill>
                <a:srgbClr val="FFC000"/>
              </a:solidFill>
              <a:latin typeface="Verdana" pitchFamily="34" charset="0"/>
              <a:ea typeface="DejaVu Sans"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215900" algn="l"/>
                <a:tab pos="228600" algn="l"/>
              </a:tabLst>
            </a:pPr>
            <a:endParaRPr kumimoji="0" lang="it-IT" sz="4400" b="1" i="0" u="none" strike="noStrike" cap="none" normalizeH="0" baseline="0" dirty="0" smtClean="0">
              <a:ln>
                <a:noFill/>
              </a:ln>
              <a:solidFill>
                <a:srgbClr val="FFC000"/>
              </a:solidFill>
              <a:effectLst/>
              <a:latin typeface="Verdana" pitchFamily="34" charset="0"/>
              <a:ea typeface="DejaVu Sans"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215900" algn="l"/>
                <a:tab pos="228600" algn="l"/>
              </a:tabLst>
            </a:pPr>
            <a:endParaRPr lang="it-IT" sz="4400" b="1" dirty="0" smtClean="0">
              <a:solidFill>
                <a:srgbClr val="FFC000"/>
              </a:solidFill>
              <a:latin typeface="Verdana" pitchFamily="34" charset="0"/>
              <a:ea typeface="DejaVu Sans"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215900" algn="l"/>
                <a:tab pos="228600" algn="l"/>
              </a:tabLst>
            </a:pPr>
            <a:endParaRPr kumimoji="0" lang="it-IT" sz="4400" b="1" i="0" u="none" strike="noStrike" cap="none" normalizeH="0" baseline="0" dirty="0" smtClean="0">
              <a:ln>
                <a:noFill/>
              </a:ln>
              <a:solidFill>
                <a:srgbClr val="FFC000"/>
              </a:solidFill>
              <a:effectLst/>
              <a:latin typeface="Verdana" pitchFamily="34" charset="0"/>
              <a:ea typeface="DejaVu Sans" charset="0"/>
              <a:cs typeface="Times New Roman" pitchFamily="18" charset="0"/>
            </a:endParaRPr>
          </a:p>
          <a:p>
            <a:pPr lvl="0"/>
            <a:r>
              <a:rPr lang="it-IT" sz="6000" b="1" dirty="0" smtClean="0">
                <a:solidFill>
                  <a:srgbClr val="FFFF00"/>
                </a:solidFill>
              </a:rPr>
              <a:t>I processi di combustione e le fonti inquinanti</a:t>
            </a:r>
          </a:p>
          <a:p>
            <a:pPr lvl="0"/>
            <a:endParaRPr lang="it-IT" sz="6000" b="1" dirty="0" smtClean="0">
              <a:solidFill>
                <a:srgbClr val="FFFF00"/>
              </a:solidFill>
            </a:endParaRPr>
          </a:p>
          <a:p>
            <a:pPr marL="0" marR="0" lvl="0" indent="0" algn="just" defTabSz="914400" rtl="0" eaLnBrk="0" fontAlgn="base" latinLnBrk="0" hangingPunct="0">
              <a:lnSpc>
                <a:spcPct val="100000"/>
              </a:lnSpc>
              <a:spcBef>
                <a:spcPct val="0"/>
              </a:spcBef>
              <a:spcAft>
                <a:spcPct val="0"/>
              </a:spcAft>
              <a:buClrTx/>
              <a:buSzTx/>
              <a:buFontTx/>
              <a:buNone/>
              <a:tabLst>
                <a:tab pos="215900" algn="l"/>
                <a:tab pos="228600" algn="l"/>
              </a:tabLst>
            </a:pPr>
            <a:r>
              <a:rPr kumimoji="0" lang="it-IT" sz="3200" b="0" i="0" u="sng" strike="noStrike" cap="none" normalizeH="0" baseline="0" dirty="0" smtClean="0">
                <a:ln>
                  <a:noFill/>
                </a:ln>
                <a:solidFill>
                  <a:schemeClr val="tx1"/>
                </a:solidFill>
                <a:effectLst/>
                <a:latin typeface="Comic Sans MS" pitchFamily="66" charset="0"/>
                <a:ea typeface="FreeSerif" charset="0"/>
                <a:cs typeface="Times New Roman" pitchFamily="18" charset="0"/>
              </a:rPr>
              <a:t>La maggior parte degli inquinanti atmosferici </a:t>
            </a:r>
          </a:p>
          <a:p>
            <a:pPr marL="0" marR="0" lvl="0" indent="0" algn="just" defTabSz="914400" rtl="0" eaLnBrk="0" fontAlgn="base" latinLnBrk="0" hangingPunct="0">
              <a:lnSpc>
                <a:spcPct val="100000"/>
              </a:lnSpc>
              <a:spcBef>
                <a:spcPct val="0"/>
              </a:spcBef>
              <a:spcAft>
                <a:spcPct val="0"/>
              </a:spcAft>
              <a:buClrTx/>
              <a:buSzTx/>
              <a:buFontTx/>
              <a:buNone/>
              <a:tabLst>
                <a:tab pos="215900" algn="l"/>
                <a:tab pos="228600" algn="l"/>
              </a:tabLst>
            </a:pPr>
            <a:r>
              <a:rPr kumimoji="0" lang="it-IT" sz="3200" b="0" i="0" u="none" strike="noStrike" cap="none" normalizeH="0" baseline="0" dirty="0" smtClean="0">
                <a:ln>
                  <a:noFill/>
                </a:ln>
                <a:solidFill>
                  <a:schemeClr val="tx1"/>
                </a:solidFill>
                <a:effectLst/>
                <a:latin typeface="Comic Sans MS" pitchFamily="66" charset="0"/>
                <a:ea typeface="FreeSerif" charset="0"/>
                <a:cs typeface="Times New Roman" pitchFamily="18" charset="0"/>
              </a:rPr>
              <a:t>ai quali siamo esposti , sono generati</a:t>
            </a:r>
          </a:p>
          <a:p>
            <a:pPr marL="0" marR="0" lvl="0" indent="0" algn="just" defTabSz="914400" rtl="0" eaLnBrk="0" fontAlgn="base" latinLnBrk="0" hangingPunct="0">
              <a:lnSpc>
                <a:spcPct val="100000"/>
              </a:lnSpc>
              <a:spcBef>
                <a:spcPct val="0"/>
              </a:spcBef>
              <a:spcAft>
                <a:spcPct val="0"/>
              </a:spcAft>
              <a:buClrTx/>
              <a:buSzTx/>
              <a:buFontTx/>
              <a:buNone/>
              <a:tabLst>
                <a:tab pos="215900" algn="l"/>
                <a:tab pos="228600" algn="l"/>
              </a:tabLst>
            </a:pPr>
            <a:r>
              <a:rPr kumimoji="0" lang="it-IT" sz="3200" b="0" i="0" u="none" strike="noStrike" cap="none" normalizeH="0" baseline="0" dirty="0" smtClean="0">
                <a:ln>
                  <a:noFill/>
                </a:ln>
                <a:solidFill>
                  <a:schemeClr val="tx1"/>
                </a:solidFill>
                <a:effectLst/>
                <a:latin typeface="Comic Sans MS" pitchFamily="66" charset="0"/>
                <a:ea typeface="FreeSerif" charset="0"/>
                <a:cs typeface="Times New Roman" pitchFamily="18" charset="0"/>
              </a:rPr>
              <a:t>da processi di combustione di vario tipo </a:t>
            </a:r>
          </a:p>
          <a:p>
            <a:pPr marL="0" marR="0" lvl="0" indent="0" algn="just" defTabSz="914400" rtl="0" eaLnBrk="0" fontAlgn="base" latinLnBrk="0" hangingPunct="0">
              <a:lnSpc>
                <a:spcPct val="100000"/>
              </a:lnSpc>
              <a:spcBef>
                <a:spcPct val="0"/>
              </a:spcBef>
              <a:spcAft>
                <a:spcPct val="0"/>
              </a:spcAft>
              <a:buClrTx/>
              <a:buSzTx/>
              <a:buFontTx/>
              <a:buNone/>
              <a:tabLst>
                <a:tab pos="215900" algn="l"/>
                <a:tab pos="228600" algn="l"/>
              </a:tabLst>
            </a:pPr>
            <a:r>
              <a:rPr kumimoji="0" lang="it-IT" sz="3200" b="0" i="0" u="none" strike="noStrike" cap="none" normalizeH="0" baseline="0" dirty="0" smtClean="0">
                <a:ln>
                  <a:noFill/>
                </a:ln>
                <a:solidFill>
                  <a:schemeClr val="tx1"/>
                </a:solidFill>
                <a:effectLst/>
                <a:latin typeface="Comic Sans MS" pitchFamily="66" charset="0"/>
                <a:ea typeface="FreeSerif" charset="0"/>
                <a:cs typeface="Times New Roman" pitchFamily="18" charset="0"/>
              </a:rPr>
              <a:t>e di ampia diffusione, utilizzati in genere </a:t>
            </a:r>
          </a:p>
          <a:p>
            <a:pPr marL="0" marR="0" lvl="0" indent="0" algn="just" defTabSz="914400" rtl="0" eaLnBrk="0" fontAlgn="base" latinLnBrk="0" hangingPunct="0">
              <a:lnSpc>
                <a:spcPct val="100000"/>
              </a:lnSpc>
              <a:spcBef>
                <a:spcPct val="0"/>
              </a:spcBef>
              <a:spcAft>
                <a:spcPct val="0"/>
              </a:spcAft>
              <a:buClrTx/>
              <a:buSzTx/>
              <a:buFontTx/>
              <a:buNone/>
              <a:tabLst>
                <a:tab pos="215900" algn="l"/>
                <a:tab pos="228600" algn="l"/>
              </a:tabLst>
            </a:pPr>
            <a:r>
              <a:rPr kumimoji="0" lang="it-IT" sz="3200" b="0" i="0" u="none" strike="noStrike" cap="none" normalizeH="0" baseline="0" dirty="0" smtClean="0">
                <a:ln>
                  <a:noFill/>
                </a:ln>
                <a:solidFill>
                  <a:schemeClr val="tx1"/>
                </a:solidFill>
                <a:effectLst/>
                <a:latin typeface="Comic Sans MS" pitchFamily="66" charset="0"/>
                <a:ea typeface="FreeSerif" charset="0"/>
                <a:cs typeface="Times New Roman" pitchFamily="18" charset="0"/>
              </a:rPr>
              <a:t>per cucinare, riscaldare, bruciare </a:t>
            </a:r>
          </a:p>
          <a:p>
            <a:pPr marL="0" marR="0" lvl="0" indent="0" algn="just" defTabSz="914400" rtl="0" eaLnBrk="0" fontAlgn="base" latinLnBrk="0" hangingPunct="0">
              <a:lnSpc>
                <a:spcPct val="100000"/>
              </a:lnSpc>
              <a:spcBef>
                <a:spcPct val="0"/>
              </a:spcBef>
              <a:spcAft>
                <a:spcPct val="0"/>
              </a:spcAft>
              <a:buClrTx/>
              <a:buSzTx/>
              <a:buFontTx/>
              <a:buNone/>
              <a:tabLst>
                <a:tab pos="215900" algn="l"/>
                <a:tab pos="228600" algn="l"/>
              </a:tabLst>
            </a:pPr>
            <a:r>
              <a:rPr kumimoji="0" lang="it-IT" sz="3200" b="0" i="0" u="none" strike="noStrike" cap="none" normalizeH="0" baseline="0" dirty="0" smtClean="0">
                <a:ln>
                  <a:noFill/>
                </a:ln>
                <a:solidFill>
                  <a:schemeClr val="tx1"/>
                </a:solidFill>
                <a:effectLst/>
                <a:latin typeface="Comic Sans MS" pitchFamily="66" charset="0"/>
                <a:ea typeface="FreeSerif" charset="0"/>
                <a:cs typeface="Times New Roman" pitchFamily="18" charset="0"/>
              </a:rPr>
              <a:t>rifiuti o biomasse, alimentare cicli produttivi, produrre energia.</a:t>
            </a:r>
            <a:endParaRPr kumimoji="0" lang="it-IT" sz="3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764705"/>
            <a:ext cx="6480720" cy="5509200"/>
          </a:xfrm>
          <a:prstGeom prst="rect">
            <a:avLst/>
          </a:prstGeom>
        </p:spPr>
        <p:txBody>
          <a:bodyPr wrap="square">
            <a:spAutoFit/>
          </a:bodyPr>
          <a:lstStyle/>
          <a:p>
            <a:r>
              <a:rPr lang="it-IT" sz="4400" dirty="0" smtClean="0">
                <a:latin typeface="Comic Sans MS" pitchFamily="66" charset="0"/>
              </a:rPr>
              <a:t>Gli inceneritori di rifiuti sono una fonte emissiva particolarmente importante sia per tipologia sia per quantità di inquinanti emessi</a:t>
            </a:r>
            <a:endParaRPr lang="it-IT" sz="4400" dirty="0">
              <a:latin typeface="Comic Sans MS" pitchFamily="66" charset="0"/>
            </a:endParaRPr>
          </a:p>
        </p:txBody>
      </p:sp>
      <p:pic>
        <p:nvPicPr>
          <p:cNvPr id="4098" name="Picture 2" descr="Risultati immagini per inceneritore rifiuti"/>
          <p:cNvPicPr>
            <a:picLocks noChangeAspect="1" noChangeArrowheads="1"/>
          </p:cNvPicPr>
          <p:nvPr/>
        </p:nvPicPr>
        <p:blipFill>
          <a:blip r:embed="rId2" cstate="print"/>
          <a:srcRect/>
          <a:stretch>
            <a:fillRect/>
          </a:stretch>
        </p:blipFill>
        <p:spPr bwMode="auto">
          <a:xfrm>
            <a:off x="6191672" y="0"/>
            <a:ext cx="2952328" cy="4280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aludynutricion.es/wp-content/uploads/2007/11/obesidad.jpg"/>
          <p:cNvPicPr>
            <a:picLocks noChangeAspect="1" noChangeArrowheads="1"/>
          </p:cNvPicPr>
          <p:nvPr/>
        </p:nvPicPr>
        <p:blipFill>
          <a:blip r:embed="rId2" cstate="print"/>
          <a:srcRect/>
          <a:stretch>
            <a:fillRect/>
          </a:stretch>
        </p:blipFill>
        <p:spPr bwMode="auto">
          <a:xfrm>
            <a:off x="467544" y="764704"/>
            <a:ext cx="3816424" cy="5616624"/>
          </a:xfrm>
          <a:prstGeom prst="rect">
            <a:avLst/>
          </a:prstGeom>
          <a:noFill/>
        </p:spPr>
      </p:pic>
      <p:sp>
        <p:nvSpPr>
          <p:cNvPr id="3" name="Segnaposto testo 2"/>
          <p:cNvSpPr>
            <a:spLocks noGrp="1"/>
          </p:cNvSpPr>
          <p:nvPr>
            <p:ph type="body" idx="1"/>
          </p:nvPr>
        </p:nvSpPr>
        <p:spPr>
          <a:xfrm>
            <a:off x="4427984" y="260648"/>
            <a:ext cx="4716016" cy="6336704"/>
          </a:xfrm>
        </p:spPr>
        <p:txBody>
          <a:bodyPr>
            <a:normAutofit/>
          </a:bodyPr>
          <a:lstStyle/>
          <a:p>
            <a:endParaRPr lang="it-IT" dirty="0" smtClean="0"/>
          </a:p>
          <a:p>
            <a:r>
              <a:rPr lang="it-IT" sz="3200" b="1" dirty="0" smtClean="0"/>
              <a:t>Il 75% delle malattie dipende da stili di vita sbagliati (fumo, vita sedentaria, cattive abitudini alimentari)  e dall’inquinamento ambientale. </a:t>
            </a:r>
          </a:p>
          <a:p>
            <a:r>
              <a:rPr lang="it-IT" sz="3200" b="1" dirty="0" smtClean="0"/>
              <a:t>Come fa il Medico a non tenerne conto?   </a:t>
            </a:r>
          </a:p>
          <a:p>
            <a:r>
              <a:rPr lang="it-IT" sz="3200" b="1" dirty="0" smtClean="0"/>
              <a:t>Per l’Obesità il Molise è al primo posto in Italia!</a:t>
            </a:r>
            <a:endParaRPr lang="it-IT" sz="32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836712"/>
            <a:ext cx="8424936" cy="4401205"/>
          </a:xfrm>
          <a:prstGeom prst="rect">
            <a:avLst/>
          </a:prstGeom>
        </p:spPr>
        <p:txBody>
          <a:bodyPr wrap="square">
            <a:spAutoFit/>
          </a:bodyPr>
          <a:lstStyle/>
          <a:p>
            <a:r>
              <a:rPr lang="it-IT" sz="4000" dirty="0" smtClean="0">
                <a:latin typeface="Comic Sans MS" pitchFamily="66" charset="0"/>
              </a:rPr>
              <a:t> L’incenerimento viene di solito utilizzato per ridurre il volume dei rifiuti (da una tonnellata di rifiuti si generano circa 3 quintali di </a:t>
            </a:r>
            <a:r>
              <a:rPr lang="it-IT" sz="4000" u="sng" dirty="0" smtClean="0">
                <a:latin typeface="Comic Sans MS" pitchFamily="66" charset="0"/>
              </a:rPr>
              <a:t>ceneri tossiche</a:t>
            </a:r>
            <a:r>
              <a:rPr lang="it-IT" sz="4000" dirty="0" smtClean="0">
                <a:latin typeface="Comic Sans MS" pitchFamily="66" charset="0"/>
              </a:rPr>
              <a:t>, che vanno smaltite in </a:t>
            </a:r>
            <a:r>
              <a:rPr lang="it-IT" sz="4000" b="1" dirty="0" smtClean="0">
                <a:latin typeface="Comic Sans MS" pitchFamily="66" charset="0"/>
              </a:rPr>
              <a:t>discariche</a:t>
            </a:r>
            <a:r>
              <a:rPr lang="it-IT" sz="4000" dirty="0" smtClean="0">
                <a:latin typeface="Comic Sans MS" pitchFamily="66" charset="0"/>
              </a:rPr>
              <a:t> per rifiuti speciali). </a:t>
            </a:r>
            <a:endParaRPr lang="it-IT" sz="40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268760"/>
            <a:ext cx="7110536" cy="5016758"/>
          </a:xfrm>
          <a:prstGeom prst="rect">
            <a:avLst/>
          </a:prstGeom>
        </p:spPr>
        <p:txBody>
          <a:bodyPr wrap="square">
            <a:spAutoFit/>
          </a:bodyPr>
          <a:lstStyle/>
          <a:p>
            <a:r>
              <a:rPr lang="it-IT" sz="4000" dirty="0" smtClean="0">
                <a:latin typeface="Comic Sans MS" pitchFamily="66" charset="0"/>
              </a:rPr>
              <a:t>La combustione di rifiuti, tuttavia, genera importanti quantità di inquinanti gassosi (principalmente </a:t>
            </a:r>
            <a:r>
              <a:rPr lang="it-IT" sz="4000" dirty="0" err="1" smtClean="0">
                <a:latin typeface="Comic Sans MS" pitchFamily="66" charset="0"/>
              </a:rPr>
              <a:t>NO</a:t>
            </a:r>
            <a:r>
              <a:rPr lang="it-IT" sz="4000" baseline="-25000" dirty="0" err="1" smtClean="0">
                <a:latin typeface="Comic Sans MS" pitchFamily="66" charset="0"/>
              </a:rPr>
              <a:t>x</a:t>
            </a:r>
            <a:r>
              <a:rPr lang="it-IT" sz="4000" dirty="0" smtClean="0">
                <a:latin typeface="Comic Sans MS" pitchFamily="66" charset="0"/>
              </a:rPr>
              <a:t>, CO</a:t>
            </a:r>
            <a:r>
              <a:rPr lang="it-IT" sz="4000" baseline="-25000" dirty="0" smtClean="0">
                <a:latin typeface="Comic Sans MS" pitchFamily="66" charset="0"/>
              </a:rPr>
              <a:t>2</a:t>
            </a:r>
            <a:r>
              <a:rPr lang="it-IT" sz="4000" dirty="0" smtClean="0">
                <a:latin typeface="Comic Sans MS" pitchFamily="66" charset="0"/>
              </a:rPr>
              <a:t>, CO, </a:t>
            </a:r>
            <a:r>
              <a:rPr lang="it-IT" sz="4000" dirty="0" err="1" smtClean="0">
                <a:latin typeface="Comic Sans MS" pitchFamily="66" charset="0"/>
              </a:rPr>
              <a:t>SO</a:t>
            </a:r>
            <a:r>
              <a:rPr lang="it-IT" sz="4000" baseline="-25000" dirty="0" err="1" smtClean="0">
                <a:latin typeface="Comic Sans MS" pitchFamily="66" charset="0"/>
              </a:rPr>
              <a:t>x</a:t>
            </a:r>
            <a:r>
              <a:rPr lang="it-IT" sz="4000" dirty="0" smtClean="0">
                <a:latin typeface="Comic Sans MS" pitchFamily="66" charset="0"/>
              </a:rPr>
              <a:t>), di particolato e di microinquinanti (PCB, diossine, furani, IPA, numerosi metalli pesanti).</a:t>
            </a:r>
            <a:endParaRPr lang="it-IT" sz="4000" dirty="0">
              <a:latin typeface="Comic Sans MS" pitchFamily="66"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403648" y="938477"/>
            <a:ext cx="7684763"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15900" algn="l"/>
                <a:tab pos="228600" algn="l"/>
              </a:tabLst>
            </a:pPr>
            <a:endParaRPr kumimoji="0" lang="it-IT" sz="1600" b="1" i="0" u="none" strike="noStrike" cap="none" normalizeH="0" baseline="0" dirty="0" smtClean="0">
              <a:ln>
                <a:noFill/>
              </a:ln>
              <a:solidFill>
                <a:srgbClr val="FF3300"/>
              </a:solidFill>
              <a:effectLst/>
              <a:latin typeface="Verdana" pitchFamily="34" charset="0"/>
              <a:ea typeface="DejaVu Sans"/>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215900" algn="l"/>
                <a:tab pos="228600" algn="l"/>
              </a:tabLst>
            </a:pPr>
            <a:endParaRPr lang="it-IT" sz="1600" b="1" dirty="0" smtClean="0">
              <a:solidFill>
                <a:srgbClr val="FF3300"/>
              </a:solidFill>
              <a:latin typeface="Verdana" pitchFamily="34" charset="0"/>
              <a:ea typeface="DejaVu Sans"/>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215900" algn="l"/>
                <a:tab pos="228600" algn="l"/>
              </a:tabLst>
            </a:pPr>
            <a:endParaRPr kumimoji="0" lang="it-IT" sz="1600" b="1" i="0" u="none" strike="noStrike" cap="none" normalizeH="0" baseline="0" dirty="0" smtClean="0">
              <a:ln>
                <a:noFill/>
              </a:ln>
              <a:solidFill>
                <a:srgbClr val="FF3300"/>
              </a:solidFill>
              <a:effectLst/>
              <a:latin typeface="Verdana" pitchFamily="34" charset="0"/>
              <a:ea typeface="DejaVu Sans"/>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215900" algn="l"/>
                <a:tab pos="228600" algn="l"/>
              </a:tabLst>
            </a:pPr>
            <a:r>
              <a:rPr kumimoji="0" lang="it-IT" sz="5400" b="1" i="0" u="none" strike="noStrike" cap="none" normalizeH="0" baseline="0" dirty="0" smtClean="0">
                <a:ln>
                  <a:noFill/>
                </a:ln>
                <a:solidFill>
                  <a:srgbClr val="FF3300"/>
                </a:solidFill>
                <a:effectLst/>
                <a:latin typeface="Comic Sans MS" pitchFamily="66" charset="0"/>
                <a:ea typeface="DejaVu Sans"/>
                <a:cs typeface="Times New Roman" pitchFamily="18" charset="0"/>
              </a:rPr>
              <a:t>CONCLUSIONI</a:t>
            </a:r>
            <a:endParaRPr kumimoji="0" lang="it-IT" sz="5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3844386"/>
            <a:ext cx="10273966" cy="107106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1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1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1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1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1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INQUINAMENTO ATMOSFERICO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AMBIENTE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SALUTE</a:t>
            </a:r>
            <a:endParaRPr lang="it-IT" sz="2800" dirty="0" smtClean="0">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-Danni spesso irreversibili, riducibili ma non annullabili</a:t>
            </a:r>
            <a:endParaRPr kumimoji="0" lang="it-IT"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FreeSerif"/>
                <a:cs typeface="Times New Roman" pitchFamily="18" charset="0"/>
              </a:rPr>
              <a:t>-La normativa vigente, in alcuni casi troppo permissiva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FreeSerif"/>
                <a:cs typeface="Times New Roman" pitchFamily="18" charset="0"/>
              </a:rPr>
              <a:t> addirittura inesistente e non completamente adeguata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omic Sans MS" pitchFamily="66" charset="0"/>
                <a:ea typeface="FreeSerif"/>
                <a:cs typeface="Times New Roman" pitchFamily="18" charset="0"/>
              </a:rPr>
              <a:t> ai fini della tutela ambientale e sanitaria.</a:t>
            </a:r>
            <a:endParaRPr kumimoji="0" lang="it-IT" sz="28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80728"/>
            <a:ext cx="6696744" cy="5581208"/>
          </a:xfrm>
          <a:prstGeom prst="rect">
            <a:avLst/>
          </a:prstGeom>
        </p:spPr>
        <p:txBody>
          <a:bodyPr wrap="square">
            <a:spAutoFit/>
          </a:bodyPr>
          <a:lstStyle/>
          <a:p>
            <a:pPr lvl="0" eaLnBrk="0" fontAlgn="base" hangingPunct="0">
              <a:spcBef>
                <a:spcPct val="0"/>
              </a:spcBef>
              <a:spcAft>
                <a:spcPct val="0"/>
              </a:spcAft>
            </a:pPr>
            <a:r>
              <a:rPr lang="it-IT" sz="3200" dirty="0" smtClean="0">
                <a:latin typeface="Comic Sans MS" pitchFamily="66" charset="0"/>
                <a:cs typeface="Times New Roman" pitchFamily="18" charset="0"/>
              </a:rPr>
              <a:t>E’ NECESSARIO:</a:t>
            </a:r>
          </a:p>
          <a:p>
            <a:pPr lvl="0" eaLnBrk="0" fontAlgn="base" hangingPunct="0">
              <a:spcBef>
                <a:spcPct val="0"/>
              </a:spcBef>
              <a:spcAft>
                <a:spcPct val="0"/>
              </a:spcAft>
            </a:pPr>
            <a:r>
              <a:rPr lang="it-IT" sz="3200" dirty="0" smtClean="0">
                <a:latin typeface="Comic Sans MS" pitchFamily="66" charset="0"/>
                <a:cs typeface="Times New Roman" pitchFamily="18" charset="0"/>
              </a:rPr>
              <a:t>-</a:t>
            </a:r>
            <a:r>
              <a:rPr lang="it-IT" sz="3200" dirty="0" smtClean="0"/>
              <a:t>rafforzare le pratiche di prevenzione primaria e di sostenibilità ambientale.</a:t>
            </a:r>
          </a:p>
          <a:p>
            <a:pPr lvl="0" eaLnBrk="0" fontAlgn="base" hangingPunct="0">
              <a:spcBef>
                <a:spcPct val="0"/>
              </a:spcBef>
              <a:spcAft>
                <a:spcPct val="0"/>
              </a:spcAft>
            </a:pPr>
            <a:endParaRPr lang="it-IT" sz="3200" dirty="0" smtClean="0">
              <a:latin typeface="Comic Sans MS" pitchFamily="66" charset="0"/>
              <a:cs typeface="Arial" pitchFamily="34" charset="0"/>
            </a:endParaRPr>
          </a:p>
          <a:p>
            <a:pPr lvl="0" eaLnBrk="0" fontAlgn="base" hangingPunct="0">
              <a:spcBef>
                <a:spcPct val="0"/>
              </a:spcBef>
              <a:spcAft>
                <a:spcPct val="0"/>
              </a:spcAft>
            </a:pPr>
            <a:r>
              <a:rPr lang="it-IT" sz="3200" dirty="0" smtClean="0">
                <a:latin typeface="Comic Sans MS" pitchFamily="66" charset="0"/>
                <a:cs typeface="Arial" pitchFamily="34" charset="0"/>
              </a:rPr>
              <a:t>-Ridurre l’utilizzo di combustibili fossili a vantaggio delle fonti rinnovabili.</a:t>
            </a:r>
          </a:p>
          <a:p>
            <a:pPr lvl="0" eaLnBrk="0" fontAlgn="base" hangingPunct="0">
              <a:spcBef>
                <a:spcPct val="0"/>
              </a:spcBef>
              <a:spcAft>
                <a:spcPct val="0"/>
              </a:spcAft>
            </a:pPr>
            <a:endParaRPr lang="it-IT" sz="3200" dirty="0" smtClean="0">
              <a:latin typeface="Comic Sans MS" pitchFamily="66" charset="0"/>
              <a:cs typeface="Arial" pitchFamily="34" charset="0"/>
            </a:endParaRPr>
          </a:p>
          <a:p>
            <a:pPr eaLnBrk="0" fontAlgn="base" hangingPunct="0">
              <a:spcBef>
                <a:spcPct val="0"/>
              </a:spcBef>
              <a:spcAft>
                <a:spcPct val="0"/>
              </a:spcAft>
            </a:pPr>
            <a:r>
              <a:rPr lang="it-IT" sz="3200" dirty="0" smtClean="0">
                <a:latin typeface="Comic Sans MS" pitchFamily="66" charset="0"/>
                <a:cs typeface="Times New Roman" pitchFamily="18" charset="0"/>
              </a:rPr>
              <a:t>.-Favorire pratiche di mobilità sostenibile</a:t>
            </a:r>
          </a:p>
          <a:p>
            <a:pPr lvl="0" eaLnBrk="0" fontAlgn="base" hangingPunct="0">
              <a:spcBef>
                <a:spcPct val="0"/>
              </a:spcBef>
              <a:spcAft>
                <a:spcPct val="0"/>
              </a:spcAft>
            </a:pPr>
            <a:endParaRPr lang="it-IT" sz="3200" dirty="0" smtClean="0">
              <a:latin typeface="Comic Sans MS" pitchFamily="66" charset="0"/>
              <a:cs typeface="Arial" pitchFamily="34" charset="0"/>
            </a:endParaRPr>
          </a:p>
        </p:txBody>
      </p:sp>
      <p:sp>
        <p:nvSpPr>
          <p:cNvPr id="3074" name="AutoShape 2" descr="Risultati immagini per mobilità sostenib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Risultati immagini per mobilità sostenib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8" name="AutoShape 6" descr="Risultati immagini per mobilità sostenib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80" name="Picture 8" descr="Risultati immagini per mobilità sostenibile"/>
          <p:cNvPicPr>
            <a:picLocks noChangeAspect="1" noChangeArrowheads="1"/>
          </p:cNvPicPr>
          <p:nvPr/>
        </p:nvPicPr>
        <p:blipFill>
          <a:blip r:embed="rId2" cstate="print"/>
          <a:srcRect/>
          <a:stretch>
            <a:fillRect/>
          </a:stretch>
        </p:blipFill>
        <p:spPr bwMode="auto">
          <a:xfrm>
            <a:off x="6660232" y="4077072"/>
            <a:ext cx="2286000" cy="1495426"/>
          </a:xfrm>
          <a:prstGeom prst="rect">
            <a:avLst/>
          </a:prstGeom>
          <a:noFill/>
        </p:spPr>
      </p:pic>
      <p:pic>
        <p:nvPicPr>
          <p:cNvPr id="3082" name="Picture 10" descr="Risultati immagini per mobilità sostenibile"/>
          <p:cNvPicPr>
            <a:picLocks noChangeAspect="1" noChangeArrowheads="1"/>
          </p:cNvPicPr>
          <p:nvPr/>
        </p:nvPicPr>
        <p:blipFill>
          <a:blip r:embed="rId3" cstate="print"/>
          <a:srcRect/>
          <a:stretch>
            <a:fillRect/>
          </a:stretch>
        </p:blipFill>
        <p:spPr bwMode="auto">
          <a:xfrm>
            <a:off x="6588225" y="554174"/>
            <a:ext cx="2555776" cy="1914366"/>
          </a:xfrm>
          <a:prstGeom prst="rect">
            <a:avLst/>
          </a:prstGeom>
          <a:noFill/>
        </p:spPr>
      </p:pic>
      <p:pic>
        <p:nvPicPr>
          <p:cNvPr id="8" name="Picture 10" descr="Risultati immagini per mobilità sostenibile"/>
          <p:cNvPicPr>
            <a:picLocks noChangeAspect="1" noChangeArrowheads="1"/>
          </p:cNvPicPr>
          <p:nvPr/>
        </p:nvPicPr>
        <p:blipFill>
          <a:blip r:embed="rId3" cstate="print"/>
          <a:srcRect/>
          <a:stretch>
            <a:fillRect/>
          </a:stretch>
        </p:blipFill>
        <p:spPr bwMode="auto">
          <a:xfrm>
            <a:off x="6588224" y="692696"/>
            <a:ext cx="2682999" cy="2009661"/>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7504" y="404664"/>
            <a:ext cx="9036496" cy="7663636"/>
          </a:xfrm>
          <a:prstGeom prst="rect">
            <a:avLst/>
          </a:prstGeom>
        </p:spPr>
        <p:txBody>
          <a:bodyPr wrap="square">
            <a:spAutoFit/>
          </a:bodyPr>
          <a:lstStyle/>
          <a:p>
            <a:pPr lvl="0" eaLnBrk="0" fontAlgn="base" hangingPunct="0">
              <a:spcBef>
                <a:spcPct val="0"/>
              </a:spcBef>
              <a:spcAft>
                <a:spcPct val="0"/>
              </a:spcAft>
            </a:pPr>
            <a:endParaRPr lang="it-IT" sz="2400" dirty="0" smtClean="0">
              <a:latin typeface="Comic Sans MS" pitchFamily="66" charset="0"/>
              <a:cs typeface="Times New Roman" pitchFamily="18" charset="0"/>
            </a:endParaRPr>
          </a:p>
          <a:p>
            <a:pPr lvl="0" eaLnBrk="0" fontAlgn="base" hangingPunct="0">
              <a:spcBef>
                <a:spcPct val="0"/>
              </a:spcBef>
              <a:spcAft>
                <a:spcPct val="0"/>
              </a:spcAft>
            </a:pPr>
            <a:r>
              <a:rPr lang="it-IT" sz="3600" dirty="0" smtClean="0">
                <a:latin typeface="Comic Sans MS" pitchFamily="66" charset="0"/>
                <a:cs typeface="Times New Roman" pitchFamily="18" charset="0"/>
              </a:rPr>
              <a:t>-Promuovere un corposo adeguamento della normativa , tenendo conto delle evidenze scientifiche disponibili.</a:t>
            </a: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a:p>
            <a:pPr lvl="0" eaLnBrk="0" fontAlgn="base" hangingPunct="0">
              <a:spcBef>
                <a:spcPct val="0"/>
              </a:spcBef>
              <a:spcAft>
                <a:spcPct val="0"/>
              </a:spcAft>
            </a:pPr>
            <a:r>
              <a:rPr lang="it-IT" sz="3600" dirty="0" smtClean="0">
                <a:latin typeface="Comic Sans MS" pitchFamily="66" charset="0"/>
                <a:cs typeface="Times New Roman" pitchFamily="18" charset="0"/>
              </a:rPr>
              <a:t>-Adeguare le produzioni industriali agli effettivi fabbisogni del territorio (evitando speculazioni di ogni genere).</a:t>
            </a: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a:p>
            <a:pPr lvl="0" eaLnBrk="0" fontAlgn="base" hangingPunct="0">
              <a:spcBef>
                <a:spcPct val="0"/>
              </a:spcBef>
              <a:spcAft>
                <a:spcPct val="0"/>
              </a:spcAft>
            </a:pPr>
            <a:r>
              <a:rPr lang="it-IT" sz="3600" dirty="0" smtClean="0">
                <a:latin typeface="Comic Sans MS" pitchFamily="66" charset="0"/>
                <a:cs typeface="Times New Roman" pitchFamily="18" charset="0"/>
              </a:rPr>
              <a:t>-Pretendere una adeguata collocazione geografica di questi impianti.</a:t>
            </a: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a:p>
            <a:pPr lvl="0" eaLnBrk="0" fontAlgn="base" hangingPunct="0">
              <a:spcBef>
                <a:spcPct val="0"/>
              </a:spcBef>
              <a:spcAft>
                <a:spcPct val="0"/>
              </a:spcAft>
            </a:pPr>
            <a:r>
              <a:rPr lang="it-IT" sz="3600" dirty="0" smtClean="0">
                <a:latin typeface="Comic Sans MS"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836712"/>
            <a:ext cx="7974632" cy="5632311"/>
          </a:xfrm>
          <a:prstGeom prst="rect">
            <a:avLst/>
          </a:prstGeom>
        </p:spPr>
        <p:txBody>
          <a:bodyPr wrap="square">
            <a:spAutoFit/>
          </a:bodyPr>
          <a:lstStyle/>
          <a:p>
            <a:pPr lvl="0" eaLnBrk="0" fontAlgn="base" hangingPunct="0">
              <a:spcBef>
                <a:spcPct val="0"/>
              </a:spcBef>
              <a:spcAft>
                <a:spcPct val="0"/>
              </a:spcAft>
            </a:pPr>
            <a:r>
              <a:rPr lang="it-IT" sz="3600" dirty="0" smtClean="0">
                <a:latin typeface="Comic Sans MS" pitchFamily="66" charset="0"/>
                <a:cs typeface="Times New Roman" pitchFamily="18" charset="0"/>
              </a:rPr>
              <a:t>-Promuovere un progressivo miglioramento tecnologico incentivando la ricerca.</a:t>
            </a: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a:p>
            <a:pPr lvl="0" eaLnBrk="0" fontAlgn="base" hangingPunct="0">
              <a:spcBef>
                <a:spcPct val="0"/>
              </a:spcBef>
              <a:spcAft>
                <a:spcPct val="0"/>
              </a:spcAft>
            </a:pPr>
            <a:r>
              <a:rPr lang="it-IT" sz="3600" dirty="0" smtClean="0">
                <a:latin typeface="Comic Sans MS" pitchFamily="66" charset="0"/>
                <a:cs typeface="Times New Roman" pitchFamily="18" charset="0"/>
              </a:rPr>
              <a:t>-Incentivare un utilizzo virtuoso dei  rifiuti da concepire come materia da </a:t>
            </a:r>
            <a:r>
              <a:rPr lang="it-IT" sz="3600" dirty="0" err="1" smtClean="0">
                <a:latin typeface="Comic Sans MS" pitchFamily="66" charset="0"/>
                <a:cs typeface="Times New Roman" pitchFamily="18" charset="0"/>
              </a:rPr>
              <a:t>reimmettere</a:t>
            </a:r>
            <a:r>
              <a:rPr lang="it-IT" sz="3600" dirty="0" smtClean="0">
                <a:latin typeface="Comic Sans MS" pitchFamily="66" charset="0"/>
                <a:cs typeface="Times New Roman" pitchFamily="18" charset="0"/>
              </a:rPr>
              <a:t> nei cicli produttivi piuttosto che da incenerire.</a:t>
            </a:r>
          </a:p>
          <a:p>
            <a:pPr lvl="0" eaLnBrk="0" fontAlgn="base" hangingPunct="0">
              <a:spcBef>
                <a:spcPct val="0"/>
              </a:spcBef>
              <a:spcAft>
                <a:spcPct val="0"/>
              </a:spcAft>
            </a:pPr>
            <a:endParaRPr lang="it-IT" sz="3600" dirty="0" smtClean="0">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Risultati immagini per ippocrate"/>
          <p:cNvPicPr>
            <a:picLocks noChangeAspect="1" noChangeArrowheads="1"/>
          </p:cNvPicPr>
          <p:nvPr/>
        </p:nvPicPr>
        <p:blipFill>
          <a:blip r:embed="rId2" cstate="print"/>
          <a:srcRect/>
          <a:stretch>
            <a:fillRect/>
          </a:stretch>
        </p:blipFill>
        <p:spPr bwMode="auto">
          <a:xfrm>
            <a:off x="-1" y="-13678"/>
            <a:ext cx="5240655" cy="6871678"/>
          </a:xfrm>
          <a:prstGeom prst="rect">
            <a:avLst/>
          </a:prstGeom>
          <a:noFill/>
        </p:spPr>
      </p:pic>
      <p:sp>
        <p:nvSpPr>
          <p:cNvPr id="3" name="Rettangolo 2"/>
          <p:cNvSpPr/>
          <p:nvPr/>
        </p:nvSpPr>
        <p:spPr>
          <a:xfrm>
            <a:off x="5220072" y="1628800"/>
            <a:ext cx="3923928" cy="5016758"/>
          </a:xfrm>
          <a:prstGeom prst="rect">
            <a:avLst/>
          </a:prstGeom>
        </p:spPr>
        <p:txBody>
          <a:bodyPr wrap="square">
            <a:spAutoFit/>
          </a:bodyPr>
          <a:lstStyle/>
          <a:p>
            <a:r>
              <a:rPr lang="it-IT" sz="3200" b="1" dirty="0" smtClean="0"/>
              <a:t>IPPOCRATE di COO</a:t>
            </a:r>
          </a:p>
          <a:p>
            <a:endParaRPr lang="it-IT" sz="3600" dirty="0" smtClean="0"/>
          </a:p>
          <a:p>
            <a:r>
              <a:rPr lang="it-IT" sz="3600" dirty="0" smtClean="0"/>
              <a:t>“Ricorda che nell’origine di molte malattie un ruolo importante lo svolge l’ambiente. Bisogna quindi conoscerlo a fondo e rispettarlo “</a:t>
            </a:r>
            <a:endParaRPr lang="it-IT" sz="36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3385" y="0"/>
            <a:ext cx="971738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Risultati immagini per lupo"/>
          <p:cNvPicPr>
            <a:picLocks noChangeAspect="1" noChangeArrowheads="1"/>
          </p:cNvPicPr>
          <p:nvPr/>
        </p:nvPicPr>
        <p:blipFill>
          <a:blip r:embed="rId2" cstate="print"/>
          <a:srcRect/>
          <a:stretch>
            <a:fillRect/>
          </a:stretch>
        </p:blipFill>
        <p:spPr bwMode="auto">
          <a:xfrm>
            <a:off x="0" y="0"/>
            <a:ext cx="9144000" cy="7325851"/>
          </a:xfrm>
          <a:prstGeom prst="rect">
            <a:avLst/>
          </a:prstGeom>
          <a:noFill/>
        </p:spPr>
      </p:pic>
      <p:sp>
        <p:nvSpPr>
          <p:cNvPr id="4" name="CasellaDiTesto 3"/>
          <p:cNvSpPr txBox="1"/>
          <p:nvPr/>
        </p:nvSpPr>
        <p:spPr>
          <a:xfrm>
            <a:off x="467544" y="1052736"/>
            <a:ext cx="5913268" cy="1107996"/>
          </a:xfrm>
          <a:prstGeom prst="rect">
            <a:avLst/>
          </a:prstGeom>
          <a:noFill/>
        </p:spPr>
        <p:txBody>
          <a:bodyPr wrap="square" rtlCol="0">
            <a:spAutoFit/>
          </a:bodyPr>
          <a:lstStyle/>
          <a:p>
            <a:r>
              <a:rPr lang="it-IT" sz="6600" smtClean="0">
                <a:latin typeface="Comic Sans MS" pitchFamily="66" charset="0"/>
              </a:rPr>
              <a:t>GRAZIE!</a:t>
            </a:r>
            <a:endParaRPr lang="it-IT" sz="66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2765</TotalTime>
  <Words>2704</Words>
  <Application>Microsoft Office PowerPoint</Application>
  <PresentationFormat>Presentazione su schermo (4:3)</PresentationFormat>
  <Paragraphs>397</Paragraphs>
  <Slides>99</Slides>
  <Notes>2</Notes>
  <HiddenSlides>0</HiddenSlides>
  <MMClips>0</MMClips>
  <ScaleCrop>false</ScaleCrop>
  <HeadingPairs>
    <vt:vector size="4" baseType="variant">
      <vt:variant>
        <vt:lpstr>Tema</vt:lpstr>
      </vt:variant>
      <vt:variant>
        <vt:i4>1</vt:i4>
      </vt:variant>
      <vt:variant>
        <vt:lpstr>Titoli diapositive</vt:lpstr>
      </vt:variant>
      <vt:variant>
        <vt:i4>99</vt:i4>
      </vt:variant>
    </vt:vector>
  </HeadingPairs>
  <TitlesOfParts>
    <vt:vector size="100" baseType="lpstr">
      <vt:lpstr>Equinozio</vt:lpstr>
      <vt:lpstr>Diapositiva 1</vt:lpstr>
      <vt:lpstr> SANI IN UN MONDO MALATO: L’INCREDIBILE ILLUSIONE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Il Costo della Salute</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Ambiente e salute: il nuovo ruolo del Medico</dc:title>
  <dc:creator>UTENTE</dc:creator>
  <cp:lastModifiedBy>user</cp:lastModifiedBy>
  <cp:revision>287</cp:revision>
  <dcterms:created xsi:type="dcterms:W3CDTF">2012-02-13T11:32:50Z</dcterms:created>
  <dcterms:modified xsi:type="dcterms:W3CDTF">2016-04-28T17:40:43Z</dcterms:modified>
</cp:coreProperties>
</file>